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8" r:id="rId4"/>
  </p:sldMasterIdLst>
  <p:notesMasterIdLst>
    <p:notesMasterId r:id="rId22"/>
  </p:notesMasterIdLst>
  <p:sldIdLst>
    <p:sldId id="1194" r:id="rId5"/>
    <p:sldId id="1196" r:id="rId6"/>
    <p:sldId id="1221" r:id="rId7"/>
    <p:sldId id="1195" r:id="rId8"/>
    <p:sldId id="1203" r:id="rId9"/>
    <p:sldId id="1222" r:id="rId10"/>
    <p:sldId id="1197" r:id="rId11"/>
    <p:sldId id="1202" r:id="rId12"/>
    <p:sldId id="1211" r:id="rId13"/>
    <p:sldId id="1218" r:id="rId14"/>
    <p:sldId id="1201" r:id="rId15"/>
    <p:sldId id="1216" r:id="rId16"/>
    <p:sldId id="1217" r:id="rId17"/>
    <p:sldId id="1223" r:id="rId18"/>
    <p:sldId id="1199" r:id="rId19"/>
    <p:sldId id="1209" r:id="rId20"/>
    <p:sldId id="121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ah Bleicher" initials="NB" lastIdx="3" clrIdx="0">
    <p:extLst>
      <p:ext uri="{19B8F6BF-5375-455C-9EA6-DF929625EA0E}">
        <p15:presenceInfo xmlns:p15="http://schemas.microsoft.com/office/powerpoint/2012/main" userId="S::noah.bleicher@capitalhomes.com::89684a99-6ef2-4952-a3bf-9960d00c6b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9T13:35:00.759" idx="2">
    <p:pos x="5570" y="1374"/>
    <p:text>Needs updating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9T13:35:14.985" idx="3">
    <p:pos x="10" y="10"/>
    <p:text>Needs updating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F5EC9-537A-4F34-A1F0-420F322E5F8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71647-0446-44D8-9718-A05BFE9C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54A378-4D80-4113-85D6-50030B2CD0D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693738"/>
            <a:ext cx="4611688" cy="34607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685800" y="4387137"/>
            <a:ext cx="5486400" cy="415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43" tIns="45971" rIns="91943" bIns="45971"/>
          <a:lstStyle/>
          <a:p>
            <a:pPr>
              <a:spcBef>
                <a:spcPct val="300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/>
          </a:p>
        </p:txBody>
      </p:sp>
      <p:sp>
        <p:nvSpPr>
          <p:cNvPr id="19462" name="Date Placeholder 6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75E14396-6540-4008-A0A8-84EB89DF7A35}" type="datetime1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78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6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971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10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87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5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1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0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8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87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4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2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3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7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5A2BBF-8E74-4975-AFAF-7433F0A2D1A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4376-6BF0-45A0-9671-49018382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63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  <p:sldLayoutId id="21474844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eeclickfix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00150" y="2582614"/>
            <a:ext cx="6743700" cy="1692771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dirty="0"/>
              <a:t> </a:t>
            </a:r>
            <a:br>
              <a:rPr lang="en-US" sz="4400" dirty="0"/>
            </a:br>
            <a:r>
              <a:rPr lang="en-US" sz="5400" dirty="0"/>
              <a:t>Aspen Crossing</a:t>
            </a:r>
            <a:br>
              <a:rPr lang="en-US" sz="2400" dirty="0"/>
            </a:br>
            <a:br>
              <a:rPr lang="en-US" sz="2400" dirty="0"/>
            </a:br>
            <a:r>
              <a:rPr lang="en-US" sz="3600" dirty="0"/>
              <a:t>Homeowners’ Association </a:t>
            </a:r>
            <a:br>
              <a:rPr lang="en-US" sz="3600" dirty="0"/>
            </a:br>
            <a:r>
              <a:rPr lang="en-US" sz="3600" dirty="0"/>
              <a:t>2020 Annual Meeting</a:t>
            </a:r>
            <a:endParaRPr lang="en-US" sz="24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934415" y="5374888"/>
            <a:ext cx="2996966" cy="75828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spcAft>
                <a:spcPct val="15000"/>
              </a:spcAft>
              <a:buClr>
                <a:schemeClr val="tx1"/>
              </a:buClr>
              <a:buFont typeface="Times" pitchFamily="18" charset="0"/>
              <a:buNone/>
              <a:tabLst>
                <a:tab pos="914400" algn="l"/>
                <a:tab pos="7315200" algn="r"/>
              </a:tabLst>
            </a:pPr>
            <a:r>
              <a:rPr lang="en-US" b="1" dirty="0"/>
              <a:t>October 21</a:t>
            </a:r>
            <a:r>
              <a:rPr lang="en-US" b="1" baseline="30000" dirty="0"/>
              <a:t>st</a:t>
            </a:r>
            <a:r>
              <a:rPr lang="en-US" b="1" dirty="0"/>
              <a:t>, 2020</a:t>
            </a:r>
          </a:p>
        </p:txBody>
      </p:sp>
    </p:spTree>
  </p:cSld>
  <p:clrMapOvr>
    <a:masterClrMapping/>
  </p:clrMapOvr>
  <p:transition advTm="133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5D8-B7B6-4216-8E46-F6FC06CC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Scope of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3E0A-38C9-4179-B00F-30E19776C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446403"/>
            <a:ext cx="7982634" cy="4195481"/>
          </a:xfrm>
        </p:spPr>
        <p:txBody>
          <a:bodyPr>
            <a:normAutofit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Common Issues NOT covered by HOA Board Covenants: 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Speeding vehicles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Construction traffic/parking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Neighborhood roads and road maintenance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Police or Legal matters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22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F75C-712A-4E29-900E-E379B448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Covenant Violations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3591-24E9-4D31-8A3E-ABC51874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428750"/>
            <a:ext cx="8524875" cy="5219699"/>
          </a:xfrm>
        </p:spPr>
        <p:txBody>
          <a:bodyPr>
            <a:normAutofit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HOA Administrators performs MONTHLY neighborhood inspections looking for Covenant violations. </a:t>
            </a:r>
          </a:p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They are also who you should contact should you wish to report a potential Covenant Violation (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Sam@HOA-Administrators.com</a:t>
            </a:r>
            <a:r>
              <a:rPr lang="en-US" sz="2400" dirty="0"/>
              <a:t>)</a:t>
            </a:r>
          </a:p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A list of the current Covenants (CCR’s) can be found on the Aspen Crossing HOA Website (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www.AspenCrossingHOA.com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0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58FF-2E91-489B-8A1B-BB18795D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685" y="513817"/>
            <a:ext cx="7055380" cy="568214"/>
          </a:xfrm>
        </p:spPr>
        <p:txBody>
          <a:bodyPr>
            <a:normAutofit/>
          </a:bodyPr>
          <a:lstStyle/>
          <a:p>
            <a:r>
              <a:rPr lang="en-US" sz="2400" dirty="0"/>
              <a:t>Financial Review – HOA Balance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1EB5-85C8-4242-9FFD-DC76A4E61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670" y="2140255"/>
            <a:ext cx="3097394" cy="3637693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/>
              <a:t>Dedicated HOA bank Account (August, 2019)</a:t>
            </a:r>
          </a:p>
          <a:p>
            <a:r>
              <a:rPr lang="en-US" dirty="0"/>
              <a:t>Developer contributed $5k to HOA (seed $)</a:t>
            </a:r>
          </a:p>
          <a:p>
            <a:r>
              <a:rPr lang="en-US" dirty="0"/>
              <a:t>Total PH 1 # of homes</a:t>
            </a:r>
          </a:p>
          <a:p>
            <a:pPr lvl="1"/>
            <a:r>
              <a:rPr lang="en-US" dirty="0"/>
              <a:t>36 closed</a:t>
            </a:r>
          </a:p>
          <a:p>
            <a:pPr lvl="1"/>
            <a:r>
              <a:rPr lang="en-US" dirty="0"/>
              <a:t>9 under contract</a:t>
            </a:r>
          </a:p>
          <a:p>
            <a:pPr lvl="1"/>
            <a:r>
              <a:rPr lang="en-US" dirty="0"/>
              <a:t>3 remaining</a:t>
            </a:r>
          </a:p>
          <a:p>
            <a:pPr lvl="1"/>
            <a:r>
              <a:rPr lang="en-US" dirty="0"/>
              <a:t>Total = 49</a:t>
            </a:r>
          </a:p>
          <a:p>
            <a:r>
              <a:rPr lang="en-US" dirty="0"/>
              <a:t>Phase 2 = 42 Lots (2021)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55FC82-2DDE-455C-8175-BECB19CCD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36" y="1059518"/>
            <a:ext cx="4793674" cy="554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108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58FF-2E91-489B-8A1B-BB18795D0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25" y="563811"/>
            <a:ext cx="7055380" cy="532703"/>
          </a:xfrm>
        </p:spPr>
        <p:txBody>
          <a:bodyPr>
            <a:normAutofit/>
          </a:bodyPr>
          <a:lstStyle/>
          <a:p>
            <a:r>
              <a:rPr lang="en-US" sz="2400" dirty="0"/>
              <a:t>HOA Financials – Income </a:t>
            </a:r>
            <a:r>
              <a:rPr lang="en-US" sz="2400" dirty="0" err="1"/>
              <a:t>Stmt</a:t>
            </a:r>
            <a:r>
              <a:rPr lang="en-US" sz="2400" dirty="0"/>
              <a:t> / 2021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1EB5-85C8-4242-9FFD-DC76A4E61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547" y="2074556"/>
            <a:ext cx="2649447" cy="31240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9/30/20: 32 homeowners </a:t>
            </a:r>
          </a:p>
          <a:p>
            <a:r>
              <a:rPr lang="en-US" dirty="0"/>
              <a:t>2020 Dues were billed on 1/31/20</a:t>
            </a:r>
          </a:p>
          <a:p>
            <a:r>
              <a:rPr lang="en-US" dirty="0"/>
              <a:t>Budget assumes all homeowner pay dues</a:t>
            </a:r>
          </a:p>
          <a:p>
            <a:r>
              <a:rPr lang="en-US" dirty="0"/>
              <a:t>2020 Financials on  HOA Website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89CA2-ADB8-499F-998E-7F71AB74A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06" y="1096514"/>
            <a:ext cx="6036325" cy="460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0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1D41-87FA-44FA-87BF-16E321CF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F0CE0-C5F4-413A-94F5-93EE6004C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000" b="1" dirty="0"/>
              <a:t>Re-laying the walking trail in concrete</a:t>
            </a:r>
          </a:p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000" b="1" dirty="0"/>
              <a:t>Adding gate to Aspen Crossing Patio Homes</a:t>
            </a:r>
          </a:p>
          <a:p>
            <a:r>
              <a:rPr lang="en-US" sz="2000" b="1" dirty="0"/>
              <a:t>Streets, Water, Sewer all Public Infrastructure City of Broken Arrow. </a:t>
            </a:r>
          </a:p>
          <a:p>
            <a:r>
              <a:rPr lang="en-US" sz="2000" b="1" dirty="0"/>
              <a:t>Broken Arrow Website: </a:t>
            </a:r>
            <a:r>
              <a:rPr lang="en-US" sz="20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https://seeclickfix.com/</a:t>
            </a:r>
            <a:endParaRPr lang="en-US" sz="20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33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F0D4-BE96-4197-84A5-123039638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96" y="523740"/>
            <a:ext cx="7074330" cy="929042"/>
          </a:xfrm>
        </p:spPr>
        <p:txBody>
          <a:bodyPr>
            <a:normAutofit/>
          </a:bodyPr>
          <a:lstStyle/>
          <a:p>
            <a:r>
              <a:rPr lang="en-US" sz="3600" dirty="0"/>
              <a:t>2020-2021 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00E4-7DD0-4A6D-8CED-B9CB3551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905" y="1759670"/>
            <a:ext cx="7944914" cy="472440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400" b="1" dirty="0"/>
              <a:t>Continued Construction of homes in Aspen Crossing Phase I</a:t>
            </a:r>
          </a:p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400" b="1" dirty="0"/>
              <a:t>Beginning of Phase II of Aspen Crossing</a:t>
            </a:r>
          </a:p>
          <a:p>
            <a:pPr>
              <a:lnSpc>
                <a:spcPct val="110000"/>
              </a:lnSpc>
              <a:spcAft>
                <a:spcPct val="0"/>
              </a:spcAft>
              <a:defRPr/>
            </a:pPr>
            <a:r>
              <a:rPr lang="en-US" sz="2400" b="1" dirty="0"/>
              <a:t>Upgraded Website &amp; Administration (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www.AspenCrossingHOA.com</a:t>
            </a:r>
            <a:r>
              <a:rPr lang="en-US" sz="2400" b="1" dirty="0"/>
              <a:t>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11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701F-1C40-4F04-94B7-FBC05F9A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310" y="2216671"/>
            <a:ext cx="7055380" cy="1400530"/>
          </a:xfrm>
        </p:spPr>
        <p:txBody>
          <a:bodyPr/>
          <a:lstStyle/>
          <a:p>
            <a:pPr algn="ctr"/>
            <a:r>
              <a:rPr lang="en-US" dirty="0"/>
              <a:t>Questions from Homeowners</a:t>
            </a:r>
          </a:p>
        </p:txBody>
      </p:sp>
    </p:spTree>
    <p:extLst>
      <p:ext uri="{BB962C8B-B14F-4D97-AF65-F5344CB8AC3E}">
        <p14:creationId xmlns:p14="http://schemas.microsoft.com/office/powerpoint/2010/main" val="2679630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701F-1C40-4F04-94B7-FBC05F9A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310" y="1101103"/>
            <a:ext cx="7055380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Meeting Adjourned</a:t>
            </a:r>
            <a:br>
              <a:rPr lang="en-US" sz="4800" dirty="0">
                <a:solidFill>
                  <a:schemeClr val="tx1"/>
                </a:solidFill>
              </a:rPr>
            </a:br>
            <a:br>
              <a:rPr lang="en-US" sz="4800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But don’t forget to register on the HOA Community Website!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www.AspenCrossingHOA.com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BC92-0E47-4BF0-9D75-D8F78F6C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876" y="461595"/>
            <a:ext cx="6301070" cy="1020975"/>
          </a:xfrm>
        </p:spPr>
        <p:txBody>
          <a:bodyPr/>
          <a:lstStyle/>
          <a:p>
            <a:r>
              <a:rPr lang="en-US" dirty="0"/>
              <a:t>Zoom Meeting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54384E-D6BB-44B3-8B64-031085873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173" y="2363644"/>
            <a:ext cx="6711654" cy="4195481"/>
          </a:xfrm>
          <a:noFill/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Clr>
                <a:schemeClr val="accent2"/>
              </a:buClr>
              <a:buNone/>
            </a:pPr>
            <a:r>
              <a:rPr lang="en-US" sz="4000" dirty="0"/>
              <a:t>Let’s do a quick “Technology Check” to ensure all Aspen Crossing Residents are able to attend if so desired.</a:t>
            </a:r>
          </a:p>
        </p:txBody>
      </p:sp>
    </p:spTree>
    <p:extLst>
      <p:ext uri="{BB962C8B-B14F-4D97-AF65-F5344CB8AC3E}">
        <p14:creationId xmlns:p14="http://schemas.microsoft.com/office/powerpoint/2010/main" val="108266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BC92-0E47-4BF0-9D75-D8F78F6C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157D0-8E4E-4EDB-86D5-C35FF0657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477" y="1626797"/>
            <a:ext cx="6711654" cy="4195481"/>
          </a:xfrm>
          <a:noFill/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Board Introduction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HOA-Administrators Overview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2020 Activities &amp; Updates </a:t>
            </a:r>
          </a:p>
          <a:p>
            <a:pPr marL="742950" lvl="1" indent="-28575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Covenants / Bylaws Review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Financial Review</a:t>
            </a:r>
          </a:p>
          <a:p>
            <a:pPr marL="742950" lvl="1" indent="-28575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Construction Update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2020-2021 Projected Activities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Questions</a:t>
            </a:r>
          </a:p>
          <a:p>
            <a:pPr marL="342900" indent="-342900">
              <a:lnSpc>
                <a:spcPct val="90000"/>
              </a:lnSpc>
              <a:buClr>
                <a:schemeClr val="accent2"/>
              </a:buClr>
            </a:pPr>
            <a:r>
              <a:rPr lang="en-US" dirty="0"/>
              <a:t>End of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9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643E5-D1B1-4EEE-8D58-1EE9E4A6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2020 HOA Board</a:t>
            </a:r>
            <a:br>
              <a:rPr lang="en-US" dirty="0"/>
            </a:br>
            <a:r>
              <a:rPr lang="en-US" dirty="0"/>
              <a:t>Introduction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39D1EB0-7718-4CB1-B362-8E6E9D993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951304"/>
              </p:ext>
            </p:extLst>
          </p:nvPr>
        </p:nvGraphicFramePr>
        <p:xfrm>
          <a:off x="370681" y="2364743"/>
          <a:ext cx="8402638" cy="35502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0341">
                  <a:extLst>
                    <a:ext uri="{9D8B030D-6E8A-4147-A177-3AD203B41FA5}">
                      <a16:colId xmlns:a16="http://schemas.microsoft.com/office/drawing/2014/main" val="3964583627"/>
                    </a:ext>
                  </a:extLst>
                </a:gridCol>
                <a:gridCol w="4472297">
                  <a:extLst>
                    <a:ext uri="{9D8B030D-6E8A-4147-A177-3AD203B41FA5}">
                      <a16:colId xmlns:a16="http://schemas.microsoft.com/office/drawing/2014/main" val="1489116568"/>
                    </a:ext>
                  </a:extLst>
                </a:gridCol>
              </a:tblGrid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Board Member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 / Responsibility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4644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 Sullivan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Chief Financial</a:t>
                      </a:r>
                      <a:r>
                        <a:rPr lang="en-US" baseline="0" dirty="0"/>
                        <a:t> Officer / Financials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6265097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Noah Bleicher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Director of Operations / Communications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3233111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Brian Beam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Director of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Development /</a:t>
                      </a:r>
                      <a:r>
                        <a:rPr lang="en-US" baseline="0" dirty="0"/>
                        <a:t> Infrastructure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095883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Noah, Brian, Rich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Architectural Committee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421611"/>
                  </a:ext>
                </a:extLst>
              </a:tr>
              <a:tr h="5675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*Sam Sullivan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HOA Administrators / Covenants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35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62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F0D4-BE96-4197-84A5-123039638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003" y="439362"/>
            <a:ext cx="7074330" cy="929042"/>
          </a:xfrm>
        </p:spPr>
        <p:txBody>
          <a:bodyPr>
            <a:normAutofit/>
          </a:bodyPr>
          <a:lstStyle/>
          <a:p>
            <a:r>
              <a:rPr lang="en-US" sz="3600" dirty="0"/>
              <a:t>Homeowner Correspondence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00E4-7DD0-4A6D-8CED-B9CB3551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1" y="1524000"/>
            <a:ext cx="7944914" cy="4724406"/>
          </a:xfrm>
        </p:spPr>
        <p:txBody>
          <a:bodyPr>
            <a:normAutofit/>
          </a:bodyPr>
          <a:lstStyle/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When the Board needs to communicate to the Homeowners at large, it will be via one of two ways:</a:t>
            </a:r>
            <a:endParaRPr lang="en-US" dirty="0"/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Sent Electronically via the HOA Website or via Email</a:t>
            </a:r>
          </a:p>
          <a:p>
            <a:pPr marL="400044">
              <a:spcAft>
                <a:spcPct val="50000"/>
              </a:spcAft>
              <a:buClr>
                <a:schemeClr val="accent2"/>
              </a:buClr>
            </a:pPr>
            <a:r>
              <a:rPr lang="en-US" sz="2200" b="1" dirty="0"/>
              <a:t>HOA Website</a:t>
            </a:r>
          </a:p>
          <a:p>
            <a:pPr marL="800100" lvl="1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www.AspenCrossingHOA.com</a:t>
            </a:r>
            <a:endParaRPr lang="en-US" sz="2000" dirty="0"/>
          </a:p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b="1" dirty="0"/>
              <a:t>Email</a:t>
            </a:r>
            <a:endParaRPr lang="en-US" sz="2200" dirty="0"/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In order to receive prompt notification of HOA news and information, we encourage you to confirm your email address on the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3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E259-8184-41FB-92F2-3CEC7375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HOA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21E8A-DC16-4ACF-9100-FD90A53B0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6173" y="1331259"/>
            <a:ext cx="6711654" cy="3014237"/>
          </a:xfrm>
        </p:spPr>
        <p:txBody>
          <a:bodyPr>
            <a:normAutofit/>
          </a:bodyPr>
          <a:lstStyle/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www.AspenCrossingHOA.com</a:t>
            </a:r>
            <a:endParaRPr lang="en-US" sz="2400" dirty="0"/>
          </a:p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This will be the primary form of communication between Board &amp; Homeowners</a:t>
            </a:r>
          </a:p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Has Community information, Utilities Info, HOA documents (DOD, CCR’s, Financials) </a:t>
            </a:r>
          </a:p>
          <a:p>
            <a:pPr marL="57144" indent="0">
              <a:spcAft>
                <a:spcPct val="50000"/>
              </a:spcAft>
              <a:buClr>
                <a:schemeClr val="accent2"/>
              </a:buClr>
              <a:buNone/>
            </a:pPr>
            <a:endParaRPr lang="en-US" sz="2200" dirty="0"/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8B11CBD-A813-408F-A000-FDD10ECFBEA2}"/>
              </a:ext>
            </a:extLst>
          </p:cNvPr>
          <p:cNvGrpSpPr/>
          <p:nvPr/>
        </p:nvGrpSpPr>
        <p:grpSpPr>
          <a:xfrm>
            <a:off x="1337212" y="4249145"/>
            <a:ext cx="6469575" cy="2340409"/>
            <a:chOff x="1216173" y="4223978"/>
            <a:chExt cx="6469575" cy="23404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7C64968-5D56-495F-80E8-17C32D388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6173" y="4223978"/>
              <a:ext cx="3030020" cy="234040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2B18416-9A56-4759-ACC3-8F685367B4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4987" y="4223978"/>
              <a:ext cx="3020761" cy="23404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069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F0D4-BE96-4197-84A5-12303963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HOA Administrators’</a:t>
            </a:r>
            <a:br>
              <a:rPr lang="en-US" dirty="0"/>
            </a:br>
            <a:r>
              <a:rPr lang="en-US" dirty="0"/>
              <a:t>Roles &amp;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300E4-7DD0-4A6D-8CED-B9CB3551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587" y="1976725"/>
            <a:ext cx="7055381" cy="4195481"/>
          </a:xfrm>
        </p:spPr>
        <p:txBody>
          <a:bodyPr>
            <a:normAutofit fontScale="92500"/>
          </a:bodyPr>
          <a:lstStyle/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HOA Management Company Provides:</a:t>
            </a:r>
            <a:endParaRPr lang="en-US" dirty="0"/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Financial and Accounting Services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Administrative Services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Property and Community Management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Covenant Supervision and Violation Management</a:t>
            </a:r>
          </a:p>
          <a:p>
            <a:pPr marL="800100" lvl="1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000" dirty="0"/>
              <a:t>Communication Platform for Homeowners</a:t>
            </a:r>
          </a:p>
          <a:p>
            <a:pPr marL="400044" indent="-342900">
              <a:spcAft>
                <a:spcPct val="50000"/>
              </a:spcAft>
              <a:buClr>
                <a:schemeClr val="accent2"/>
              </a:buClr>
            </a:pPr>
            <a:r>
              <a:rPr lang="en-US" sz="2200" dirty="0"/>
              <a:t>Renewed Services (8/2020), 1-year Contract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37D89A-1D89-4A96-A09E-D0FCD763F1ED}"/>
              </a:ext>
            </a:extLst>
          </p:cNvPr>
          <p:cNvSpPr/>
          <p:nvPr/>
        </p:nvSpPr>
        <p:spPr>
          <a:xfrm>
            <a:off x="484710" y="5872294"/>
            <a:ext cx="8155951" cy="780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HOA Administrators is the primary manager of the </a:t>
            </a:r>
            <a:br>
              <a:rPr lang="en-US" sz="1800" b="1" dirty="0"/>
            </a:br>
            <a:r>
              <a:rPr lang="en-US" b="1" dirty="0"/>
              <a:t>Aspen</a:t>
            </a:r>
            <a:r>
              <a:rPr lang="en-US" sz="1800" b="1" dirty="0"/>
              <a:t> Crossing HOA on behalf of the Board</a:t>
            </a:r>
          </a:p>
        </p:txBody>
      </p:sp>
    </p:spTree>
    <p:extLst>
      <p:ext uri="{BB962C8B-B14F-4D97-AF65-F5344CB8AC3E}">
        <p14:creationId xmlns:p14="http://schemas.microsoft.com/office/powerpoint/2010/main" val="295113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F75C-712A-4E29-900E-E379B448D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Administration of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93591-24E9-4D31-8A3E-ABC51874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428751"/>
            <a:ext cx="8177403" cy="4423410"/>
          </a:xfrm>
        </p:spPr>
        <p:txBody>
          <a:bodyPr>
            <a:normAutofit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000" dirty="0"/>
              <a:t>HOA Covenants are in place for the purpose of enhancing and protecting the value, desirability and attractiveness of the Community as a whole and enhancing the quality of life within the Community</a:t>
            </a:r>
          </a:p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000" dirty="0"/>
              <a:t>If you are want to learn more about Community Covenants, please visit the HOA website and download a copy of the CCR’s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endParaRPr lang="en-US" dirty="0"/>
          </a:p>
          <a:p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5734D9-1471-4576-A667-D030BF338013}"/>
              </a:ext>
            </a:extLst>
          </p:cNvPr>
          <p:cNvSpPr/>
          <p:nvPr/>
        </p:nvSpPr>
        <p:spPr>
          <a:xfrm>
            <a:off x="494024" y="4795988"/>
            <a:ext cx="8155951" cy="1056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Proactive Homeowner Communication with HOA-Administrators is paramount for effective covenant management</a:t>
            </a:r>
          </a:p>
        </p:txBody>
      </p:sp>
    </p:spTree>
    <p:extLst>
      <p:ext uri="{BB962C8B-B14F-4D97-AF65-F5344CB8AC3E}">
        <p14:creationId xmlns:p14="http://schemas.microsoft.com/office/powerpoint/2010/main" val="103273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5D8-B7B6-4216-8E46-F6FC06CC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 Scope of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3E0A-38C9-4179-B00F-30E19776C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446403"/>
            <a:ext cx="7982634" cy="4195481"/>
          </a:xfrm>
        </p:spPr>
        <p:txBody>
          <a:bodyPr>
            <a:normAutofit fontScale="92500" lnSpcReduction="20000"/>
          </a:bodyPr>
          <a:lstStyle/>
          <a:p>
            <a:pPr marL="723900" lvl="1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600" dirty="0"/>
              <a:t>Common Covenant Violations &amp; Topics include: 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Trailers / Boats / RVs parked in driveway for extended period</a:t>
            </a:r>
          </a:p>
          <a:p>
            <a:pPr marL="1581165" lvl="3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These items can be parked on property for a                24-hour period except as may be designated               by the Association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Yard Maintenance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Stationary Vehicles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Parking</a:t>
            </a:r>
          </a:p>
          <a:p>
            <a:pPr marL="1123958" lvl="2" indent="-381000">
              <a:lnSpc>
                <a:spcPct val="12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2400" dirty="0"/>
              <a:t>Fences / Sheds / Pools Applications &amp; Approvals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3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DED98E0085F54391FCFFE8F00C2564" ma:contentTypeVersion="12" ma:contentTypeDescription="Create a new document." ma:contentTypeScope="" ma:versionID="0f4e86c3b033f40151e62c8f74c122c2">
  <xsd:schema xmlns:xsd="http://www.w3.org/2001/XMLSchema" xmlns:xs="http://www.w3.org/2001/XMLSchema" xmlns:p="http://schemas.microsoft.com/office/2006/metadata/properties" xmlns:ns2="ee102f98-bad4-4b61-b170-57b265af29d9" xmlns:ns3="a08a2614-c621-4e52-ba93-d6f1477f7ba2" targetNamespace="http://schemas.microsoft.com/office/2006/metadata/properties" ma:root="true" ma:fieldsID="834674e44563c816c0c86dd96ad4deac" ns2:_="" ns3:_="">
    <xsd:import namespace="ee102f98-bad4-4b61-b170-57b265af29d9"/>
    <xsd:import namespace="a08a2614-c621-4e52-ba93-d6f1477f7b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02f98-bad4-4b61-b170-57b265af29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a2614-c621-4e52-ba93-d6f1477f7b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71561C-3E1D-42B5-A2E4-10AD98BF52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102f98-bad4-4b61-b170-57b265af29d9"/>
    <ds:schemaRef ds:uri="a08a2614-c621-4e52-ba93-d6f1477f7b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84D5DC-76C6-4B5F-94A1-6704C99E92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D5B605-5331-4C87-B8D2-5ECC490896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650</Words>
  <Application>Microsoft Office PowerPoint</Application>
  <PresentationFormat>On-screen Show (4:3)</PresentationFormat>
  <Paragraphs>96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</vt:lpstr>
      <vt:lpstr>Wingdings 3</vt:lpstr>
      <vt:lpstr>Ion</vt:lpstr>
      <vt:lpstr>  Aspen Crossing  Homeowners’ Association  2020 Annual Meeting</vt:lpstr>
      <vt:lpstr>Zoom Meeting</vt:lpstr>
      <vt:lpstr>Agenda</vt:lpstr>
      <vt:lpstr>2020 HOA Board Introduction </vt:lpstr>
      <vt:lpstr>Homeowner Correspondence</vt:lpstr>
      <vt:lpstr>HOA Website</vt:lpstr>
      <vt:lpstr>HOA Administrators’ Roles &amp; Responsibilities</vt:lpstr>
      <vt:lpstr>Administration of Covenants</vt:lpstr>
      <vt:lpstr>Within Scope of Board</vt:lpstr>
      <vt:lpstr>Outside Scope of Board</vt:lpstr>
      <vt:lpstr>Covenant Violations</vt:lpstr>
      <vt:lpstr>Financial Review – HOA Balance Sheet</vt:lpstr>
      <vt:lpstr>HOA Financials – Income Stmt / 2021 Budget</vt:lpstr>
      <vt:lpstr>Construction Update</vt:lpstr>
      <vt:lpstr>2020-2021 Areas of Focus</vt:lpstr>
      <vt:lpstr>Questions from Homeowners</vt:lpstr>
      <vt:lpstr>Meeting Adjourned   But don’t forget to register on the HOA Community Website!  www.AspenCrossingHOA.com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Aspen Crossing  Homeowners’ Association  2020 Annual Meeting</dc:title>
  <dc:creator>Noah Bleicher</dc:creator>
  <cp:lastModifiedBy>Noah Bleicher</cp:lastModifiedBy>
  <cp:revision>16</cp:revision>
  <dcterms:created xsi:type="dcterms:W3CDTF">2020-10-15T15:52:38Z</dcterms:created>
  <dcterms:modified xsi:type="dcterms:W3CDTF">2020-10-20T15:14:44Z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0x01010083DED98E0085F54391FCFFE8F00C2564</vt:lpwstr>
  </property>
</Properties>
</file>