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8" r:id="rId4"/>
  </p:sldMasterIdLst>
  <p:notesMasterIdLst>
    <p:notesMasterId r:id="rId25"/>
  </p:notesMasterIdLst>
  <p:sldIdLst>
    <p:sldId id="1224" r:id="rId5"/>
    <p:sldId id="1225" r:id="rId6"/>
    <p:sldId id="1226" r:id="rId7"/>
    <p:sldId id="1227" r:id="rId8"/>
    <p:sldId id="1228" r:id="rId9"/>
    <p:sldId id="1229" r:id="rId10"/>
    <p:sldId id="1230" r:id="rId11"/>
    <p:sldId id="1238" r:id="rId12"/>
    <p:sldId id="1239" r:id="rId13"/>
    <p:sldId id="1232" r:id="rId14"/>
    <p:sldId id="1233" r:id="rId15"/>
    <p:sldId id="1234" r:id="rId16"/>
    <p:sldId id="1235" r:id="rId17"/>
    <p:sldId id="1236" r:id="rId18"/>
    <p:sldId id="1244" r:id="rId19"/>
    <p:sldId id="1240" r:id="rId20"/>
    <p:sldId id="1245" r:id="rId21"/>
    <p:sldId id="1246" r:id="rId22"/>
    <p:sldId id="1241" r:id="rId23"/>
    <p:sldId id="124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ah Bleicher" initials="NB" lastIdx="3" clrIdx="0">
    <p:extLst>
      <p:ext uri="{19B8F6BF-5375-455C-9EA6-DF929625EA0E}">
        <p15:presenceInfo xmlns:p15="http://schemas.microsoft.com/office/powerpoint/2012/main" userId="S::noah.bleicher@capitalhomes.com::89684a99-6ef2-4952-a3bf-9960d00c6b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A50109-286C-45AC-96DA-D3C0BF7E9CD1}" v="7" dt="2021-10-25T21:44:40.8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4" d="100"/>
          <a:sy n="114" d="100"/>
        </p:scale>
        <p:origin x="13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F5EC9-537A-4F34-A1F0-420F322E5F83}" type="datetimeFigureOut">
              <a:rPr lang="en-US" smtClean="0"/>
              <a:t>10/25/2021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71647-0446-44D8-9718-A05BFE9CC855}" type="slidenum">
              <a:rPr lang="en-US" smtClean="0"/>
              <a:t>‹#›</a:t>
            </a:fld>
            <a:endParaRPr lang="en-US"/>
          </a:p>
        </p:txBody>
      </p:sp>
    </p:spTree>
    <p:extLst>
      <p:ext uri="{BB962C8B-B14F-4D97-AF65-F5344CB8AC3E}">
        <p14:creationId xmlns:p14="http://schemas.microsoft.com/office/powerpoint/2010/main" val="987429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254A378-4D80-4113-85D6-50030B2CD0D4}" type="slidenum">
              <a:rPr lang="en-US" smtClean="0"/>
              <a:pPr/>
              <a:t>1</a:t>
            </a:fld>
            <a:endParaRPr lang="en-US" dirty="0"/>
          </a:p>
        </p:txBody>
      </p:sp>
      <p:sp>
        <p:nvSpPr>
          <p:cNvPr id="19459" name="Rectangle 2"/>
          <p:cNvSpPr>
            <a:spLocks noGrp="1" noRot="1" noChangeAspect="1" noChangeArrowheads="1" noTextEdit="1"/>
          </p:cNvSpPr>
          <p:nvPr>
            <p:ph type="sldImg"/>
          </p:nvPr>
        </p:nvSpPr>
        <p:spPr bwMode="auto">
          <a:xfrm>
            <a:off x="1123950" y="693738"/>
            <a:ext cx="4611688" cy="3460750"/>
          </a:xfrm>
          <a:noFill/>
          <a:ln cap="flat">
            <a:solidFill>
              <a:srgbClr val="000000"/>
            </a:solidFill>
            <a:miter lim="800000"/>
            <a:headEnd/>
            <a:tailEnd/>
          </a:ln>
        </p:spPr>
      </p:sp>
      <p:sp>
        <p:nvSpPr>
          <p:cNvPr id="19460" name="Rectangle 3"/>
          <p:cNvSpPr>
            <a:spLocks noChangeArrowheads="1"/>
          </p:cNvSpPr>
          <p:nvPr/>
        </p:nvSpPr>
        <p:spPr bwMode="auto">
          <a:xfrm>
            <a:off x="685800" y="4387137"/>
            <a:ext cx="5486400" cy="4156233"/>
          </a:xfrm>
          <a:prstGeom prst="rect">
            <a:avLst/>
          </a:prstGeom>
          <a:noFill/>
          <a:ln w="9525">
            <a:noFill/>
            <a:miter lim="800000"/>
            <a:headEnd/>
            <a:tailEnd/>
          </a:ln>
        </p:spPr>
        <p:txBody>
          <a:bodyPr lIns="91943" tIns="45971" rIns="91943" bIns="45971"/>
          <a:lstStyle/>
          <a:p>
            <a:pPr>
              <a:spcBef>
                <a:spcPct val="30000"/>
              </a:spcBef>
            </a:pPr>
            <a:endParaRPr lang="en-US" sz="1200" dirty="0">
              <a:solidFill>
                <a:schemeClr val="tx1"/>
              </a:solidFill>
            </a:endParaRPr>
          </a:p>
        </p:txBody>
      </p:sp>
      <p:sp>
        <p:nvSpPr>
          <p:cNvPr id="19461" name="Rectangle 4"/>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dirty="0"/>
          </a:p>
        </p:txBody>
      </p:sp>
      <p:sp>
        <p:nvSpPr>
          <p:cNvPr id="19462" name="Date Placeholder 6"/>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5E14396-6540-4008-A0A8-84EB89DF7A35}" type="datetime1">
              <a:rPr lang="en-US" smtClean="0"/>
              <a:pPr/>
              <a:t>10/25/2021</a:t>
            </a:fld>
            <a:endParaRPr lang="en-US" dirty="0"/>
          </a:p>
        </p:txBody>
      </p:sp>
      <p:sp>
        <p:nvSpPr>
          <p:cNvPr id="2" name="Footer Placeholder 1"/>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21454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429045783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A2BBF-8E74-4975-AFAF-7433F0A2D1A9}" type="datetimeFigureOut">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6979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662569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429711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15551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523687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788385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905118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40514906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15548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98598710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5A2BBF-8E74-4975-AFAF-7433F0A2D1A9}" type="datetimeFigureOut">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85103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5A2BBF-8E74-4975-AFAF-7433F0A2D1A9}" type="datetimeFigureOut">
              <a:rPr lang="en-US" smtClean="0"/>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09564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86252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72273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85A2BBF-8E74-4975-AFAF-7433F0A2D1A9}" type="datetimeFigureOut">
              <a:rPr lang="en-US" smtClean="0"/>
              <a:t>10/25/2021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30617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A2BBF-8E74-4975-AFAF-7433F0A2D1A9}" type="datetimeFigureOut">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40234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85A2BBF-8E74-4975-AFAF-7433F0A2D1A9}" type="datetimeFigureOut">
              <a:rPr lang="en-US" smtClean="0"/>
              <a:t>10/25/2021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2204376-6BF0-45A0-9671-490183820AFF}" type="slidenum">
              <a:rPr lang="en-US" smtClean="0"/>
              <a:t>‹#›</a:t>
            </a:fld>
            <a:endParaRPr lang="en-US"/>
          </a:p>
        </p:txBody>
      </p:sp>
    </p:spTree>
    <p:extLst>
      <p:ext uri="{BB962C8B-B14F-4D97-AF65-F5344CB8AC3E}">
        <p14:creationId xmlns:p14="http://schemas.microsoft.com/office/powerpoint/2010/main" val="2965963184"/>
      </p:ext>
    </p:extLst>
  </p:cSld>
  <p:clrMap bg1="dk1" tx1="lt1" bg2="dk2" tx2="lt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 id="214748449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capitalhomes.com/warrant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eserveatbradfordparkhoa.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spencrossingho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sam@hoa-administrator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spencrossingho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54112" y="2141381"/>
            <a:ext cx="8989888" cy="2646376"/>
          </a:xfrm>
        </p:spPr>
        <p:txBody>
          <a:bodyPr>
            <a:noAutofit/>
          </a:bodyPr>
          <a:lstStyle/>
          <a:p>
            <a:pPr eaLnBrk="1" hangingPunct="1"/>
            <a:r>
              <a:rPr lang="en-US" sz="4400" dirty="0"/>
              <a:t> </a:t>
            </a:r>
            <a:br>
              <a:rPr lang="en-US" sz="4400" dirty="0"/>
            </a:br>
            <a:r>
              <a:rPr lang="en-US" sz="4800" dirty="0"/>
              <a:t>Aspen Crossing</a:t>
            </a:r>
            <a:br>
              <a:rPr lang="en-US" sz="4800" dirty="0"/>
            </a:br>
            <a:br>
              <a:rPr lang="en-US" sz="2400" dirty="0"/>
            </a:br>
            <a:r>
              <a:rPr lang="en-US" sz="3600" dirty="0"/>
              <a:t>Homeowners’ Association </a:t>
            </a:r>
            <a:br>
              <a:rPr lang="en-US" sz="3600" dirty="0"/>
            </a:br>
            <a:r>
              <a:rPr lang="en-US" sz="3600" dirty="0"/>
              <a:t>2021 Annual Meeting</a:t>
            </a:r>
            <a:endParaRPr lang="en-US" sz="2400" dirty="0"/>
          </a:p>
        </p:txBody>
      </p:sp>
      <p:sp>
        <p:nvSpPr>
          <p:cNvPr id="4099" name="Text Box 5"/>
          <p:cNvSpPr txBox="1">
            <a:spLocks noChangeArrowheads="1"/>
          </p:cNvSpPr>
          <p:nvPr/>
        </p:nvSpPr>
        <p:spPr bwMode="auto">
          <a:xfrm>
            <a:off x="4934415" y="5374888"/>
            <a:ext cx="2996966" cy="758282"/>
          </a:xfrm>
          <a:prstGeom prst="rect">
            <a:avLst/>
          </a:prstGeom>
        </p:spPr>
        <p:txBody>
          <a:bodyPr>
            <a:normAutofit/>
          </a:bodyPr>
          <a:lstStyle/>
          <a:p>
            <a:pPr algn="r">
              <a:spcAft>
                <a:spcPct val="15000"/>
              </a:spcAft>
              <a:buClr>
                <a:schemeClr val="tx1"/>
              </a:buClr>
              <a:buFont typeface="Times" pitchFamily="18" charset="0"/>
              <a:buNone/>
              <a:tabLst>
                <a:tab pos="914400" algn="l"/>
                <a:tab pos="7315200" algn="r"/>
              </a:tabLst>
            </a:pPr>
            <a:r>
              <a:rPr lang="en-US" b="1" dirty="0"/>
              <a:t>October 27</a:t>
            </a:r>
            <a:r>
              <a:rPr lang="en-US" b="1" baseline="30000" dirty="0"/>
              <a:t>th</a:t>
            </a:r>
            <a:r>
              <a:rPr lang="en-US" b="1" dirty="0"/>
              <a:t>, 2021</a:t>
            </a:r>
          </a:p>
        </p:txBody>
      </p:sp>
    </p:spTree>
  </p:cSld>
  <p:clrMapOvr>
    <a:masterClrMapping/>
  </p:clrMapOvr>
  <p:transition advTm="133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D5D8-B7B6-4216-8E46-F6FC06CCCADC}"/>
              </a:ext>
            </a:extLst>
          </p:cNvPr>
          <p:cNvSpPr>
            <a:spLocks noGrp="1"/>
          </p:cNvSpPr>
          <p:nvPr>
            <p:ph type="title"/>
          </p:nvPr>
        </p:nvSpPr>
        <p:spPr/>
        <p:txBody>
          <a:bodyPr anchor="ctr"/>
          <a:lstStyle/>
          <a:p>
            <a:pPr algn="ctr"/>
            <a:r>
              <a:rPr lang="en-US" dirty="0"/>
              <a:t>What is the HOA Board entrusted to do?</a:t>
            </a:r>
          </a:p>
        </p:txBody>
      </p:sp>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384126" y="1939563"/>
            <a:ext cx="7982634" cy="4195481"/>
          </a:xfrm>
        </p:spPr>
        <p:txBody>
          <a:bodyPr>
            <a:normAutofit/>
          </a:bodyPr>
          <a:lstStyle/>
          <a:p>
            <a:pPr marL="723900" lvl="1" indent="-381000">
              <a:lnSpc>
                <a:spcPct val="125000"/>
              </a:lnSpc>
              <a:spcBef>
                <a:spcPct val="25000"/>
              </a:spcBef>
              <a:buClr>
                <a:schemeClr val="accent2"/>
              </a:buClr>
            </a:pPr>
            <a:r>
              <a:rPr lang="en-US" sz="2800" dirty="0">
                <a:latin typeface="Calibri (Body)"/>
              </a:rPr>
              <a:t>Maintain the Common Areas</a:t>
            </a:r>
          </a:p>
          <a:p>
            <a:pPr marL="723900" lvl="1" indent="-381000">
              <a:lnSpc>
                <a:spcPct val="125000"/>
              </a:lnSpc>
              <a:spcBef>
                <a:spcPct val="25000"/>
              </a:spcBef>
              <a:buClr>
                <a:schemeClr val="accent2"/>
              </a:buClr>
            </a:pPr>
            <a:r>
              <a:rPr lang="en-US" sz="2800" dirty="0">
                <a:latin typeface="Calibri (Body)"/>
              </a:rPr>
              <a:t>Hold all Homeowners to the same set of rules (CCR’s)</a:t>
            </a:r>
          </a:p>
          <a:p>
            <a:pPr marL="723900" lvl="1" indent="-381000">
              <a:lnSpc>
                <a:spcPct val="125000"/>
              </a:lnSpc>
              <a:spcBef>
                <a:spcPct val="25000"/>
              </a:spcBef>
              <a:buClr>
                <a:schemeClr val="accent2"/>
              </a:buClr>
            </a:pPr>
            <a:r>
              <a:rPr lang="en-US" sz="2800" dirty="0">
                <a:latin typeface="Calibri (Body)"/>
              </a:rPr>
              <a:t>Communicate with Homeowners and the Municipality</a:t>
            </a:r>
          </a:p>
        </p:txBody>
      </p:sp>
    </p:spTree>
    <p:extLst>
      <p:ext uri="{BB962C8B-B14F-4D97-AF65-F5344CB8AC3E}">
        <p14:creationId xmlns:p14="http://schemas.microsoft.com/office/powerpoint/2010/main" val="379378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Common Issues NOT covered by the CCR’s: </a:t>
            </a:r>
          </a:p>
          <a:p>
            <a:pPr marL="1123958" lvl="2" indent="-381000">
              <a:lnSpc>
                <a:spcPct val="125000"/>
              </a:lnSpc>
              <a:spcBef>
                <a:spcPct val="25000"/>
              </a:spcBef>
              <a:buClr>
                <a:schemeClr val="accent2"/>
              </a:buClr>
            </a:pPr>
            <a:r>
              <a:rPr lang="en-US" sz="2400" dirty="0"/>
              <a:t>Speeding vehicles</a:t>
            </a:r>
          </a:p>
          <a:p>
            <a:pPr marL="1123958" lvl="2" indent="-381000">
              <a:lnSpc>
                <a:spcPct val="125000"/>
              </a:lnSpc>
              <a:spcBef>
                <a:spcPct val="25000"/>
              </a:spcBef>
              <a:buClr>
                <a:schemeClr val="accent2"/>
              </a:buClr>
            </a:pPr>
            <a:r>
              <a:rPr lang="en-US" sz="2400" dirty="0"/>
              <a:t>Construction traffic/parking</a:t>
            </a:r>
          </a:p>
          <a:p>
            <a:pPr marL="1123958" lvl="2" indent="-381000">
              <a:lnSpc>
                <a:spcPct val="125000"/>
              </a:lnSpc>
              <a:spcBef>
                <a:spcPct val="25000"/>
              </a:spcBef>
              <a:buClr>
                <a:schemeClr val="accent2"/>
              </a:buClr>
            </a:pPr>
            <a:r>
              <a:rPr lang="en-US" sz="2400" dirty="0"/>
              <a:t>Neighborhood roads and road maintenance</a:t>
            </a:r>
          </a:p>
          <a:p>
            <a:pPr marL="1123958" lvl="2" indent="-381000">
              <a:lnSpc>
                <a:spcPct val="125000"/>
              </a:lnSpc>
              <a:spcBef>
                <a:spcPct val="25000"/>
              </a:spcBef>
              <a:buClr>
                <a:schemeClr val="accent2"/>
              </a:buClr>
            </a:pPr>
            <a:r>
              <a:rPr lang="en-US" sz="2400" dirty="0"/>
              <a:t>Police or Legal matters</a:t>
            </a:r>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422910" y="477104"/>
            <a:ext cx="7543800" cy="1450757"/>
          </a:xfrm>
        </p:spPr>
        <p:txBody>
          <a:bodyPr anchor="ctr">
            <a:normAutofit fontScale="90000"/>
          </a:bodyPr>
          <a:lstStyle/>
          <a:p>
            <a:pPr algn="ctr"/>
            <a:r>
              <a:rPr lang="en-US" dirty="0"/>
              <a:t>What is NOT within the scope </a:t>
            </a:r>
            <a:br>
              <a:rPr lang="en-US" dirty="0"/>
            </a:br>
            <a:r>
              <a:rPr lang="en-US" dirty="0"/>
              <a:t>of the HOA Board?</a:t>
            </a:r>
          </a:p>
        </p:txBody>
      </p:sp>
    </p:spTree>
    <p:extLst>
      <p:ext uri="{BB962C8B-B14F-4D97-AF65-F5344CB8AC3E}">
        <p14:creationId xmlns:p14="http://schemas.microsoft.com/office/powerpoint/2010/main" val="1272699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a:bodyPr>
          <a:lstStyle/>
          <a:p>
            <a:pPr algn="ctr"/>
            <a:r>
              <a:rPr lang="en-US" dirty="0"/>
              <a:t>Financials</a:t>
            </a:r>
          </a:p>
        </p:txBody>
      </p:sp>
    </p:spTree>
    <p:extLst>
      <p:ext uri="{BB962C8B-B14F-4D97-AF65-F5344CB8AC3E}">
        <p14:creationId xmlns:p14="http://schemas.microsoft.com/office/powerpoint/2010/main" val="2366373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6145869" y="2167700"/>
            <a:ext cx="2612982" cy="2843820"/>
          </a:xfrm>
        </p:spPr>
        <p:txBody>
          <a:bodyPr>
            <a:normAutofit fontScale="92500" lnSpcReduction="20000"/>
          </a:bodyPr>
          <a:lstStyle/>
          <a:p>
            <a:r>
              <a:rPr lang="en-US" dirty="0"/>
              <a:t>Dedicated HOA bank Account (2018)</a:t>
            </a:r>
          </a:p>
          <a:p>
            <a:r>
              <a:rPr lang="en-US" dirty="0"/>
              <a:t>Developer contributed $10k to HOA (seed $)</a:t>
            </a:r>
          </a:p>
          <a:p>
            <a:r>
              <a:rPr lang="en-US" dirty="0"/>
              <a:t>Cash:  $~6k in operating acct</a:t>
            </a:r>
          </a:p>
          <a:p>
            <a:r>
              <a:rPr lang="en-US" dirty="0"/>
              <a:t>Total lots at completion = 91</a:t>
            </a:r>
          </a:p>
        </p:txBody>
      </p:sp>
      <p:sp>
        <p:nvSpPr>
          <p:cNvPr id="9" name="TextBox 8">
            <a:extLst>
              <a:ext uri="{FF2B5EF4-FFF2-40B4-BE49-F238E27FC236}">
                <a16:creationId xmlns:a16="http://schemas.microsoft.com/office/drawing/2014/main" id="{48A292E1-2BD3-405A-9622-4B2FF84F5B30}"/>
              </a:ext>
            </a:extLst>
          </p:cNvPr>
          <p:cNvSpPr txBox="1"/>
          <p:nvPr/>
        </p:nvSpPr>
        <p:spPr>
          <a:xfrm>
            <a:off x="6069330" y="1200150"/>
            <a:ext cx="2766060" cy="646331"/>
          </a:xfrm>
          <a:prstGeom prst="rect">
            <a:avLst/>
          </a:prstGeom>
          <a:noFill/>
          <a:ln>
            <a:solidFill>
              <a:schemeClr val="accent2">
                <a:lumMod val="60000"/>
                <a:lumOff val="40000"/>
              </a:schemeClr>
            </a:solidFill>
          </a:ln>
        </p:spPr>
        <p:txBody>
          <a:bodyPr wrap="square" rtlCol="0">
            <a:spAutoFit/>
          </a:bodyPr>
          <a:lstStyle/>
          <a:p>
            <a:pPr algn="ctr"/>
            <a:r>
              <a:rPr lang="en-US" dirty="0"/>
              <a:t>September, 2021 Balance Sheet</a:t>
            </a:r>
          </a:p>
        </p:txBody>
      </p:sp>
      <p:pic>
        <p:nvPicPr>
          <p:cNvPr id="4" name="Picture 3">
            <a:extLst>
              <a:ext uri="{FF2B5EF4-FFF2-40B4-BE49-F238E27FC236}">
                <a16:creationId xmlns:a16="http://schemas.microsoft.com/office/drawing/2014/main" id="{0D6ECB5E-9481-42D9-9AA6-97E1B559C66C}"/>
              </a:ext>
            </a:extLst>
          </p:cNvPr>
          <p:cNvPicPr>
            <a:picLocks noChangeAspect="1"/>
          </p:cNvPicPr>
          <p:nvPr/>
        </p:nvPicPr>
        <p:blipFill>
          <a:blip r:embed="rId2"/>
          <a:stretch>
            <a:fillRect/>
          </a:stretch>
        </p:blipFill>
        <p:spPr>
          <a:xfrm>
            <a:off x="85826" y="304187"/>
            <a:ext cx="5726653" cy="6021662"/>
          </a:xfrm>
          <a:prstGeom prst="rect">
            <a:avLst/>
          </a:prstGeom>
        </p:spPr>
      </p:pic>
    </p:spTree>
    <p:extLst>
      <p:ext uri="{BB962C8B-B14F-4D97-AF65-F5344CB8AC3E}">
        <p14:creationId xmlns:p14="http://schemas.microsoft.com/office/powerpoint/2010/main" val="405226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58FF-2E91-489B-8A1B-BB18795D0854}"/>
              </a:ext>
            </a:extLst>
          </p:cNvPr>
          <p:cNvSpPr>
            <a:spLocks noGrp="1"/>
          </p:cNvSpPr>
          <p:nvPr>
            <p:ph type="title"/>
          </p:nvPr>
        </p:nvSpPr>
        <p:spPr>
          <a:xfrm>
            <a:off x="254834" y="452717"/>
            <a:ext cx="7683240" cy="446693"/>
          </a:xfrm>
          <a:ln>
            <a:solidFill>
              <a:schemeClr val="accent2"/>
            </a:solidFill>
          </a:ln>
        </p:spPr>
        <p:txBody>
          <a:bodyPr/>
          <a:lstStyle/>
          <a:p>
            <a:pPr algn="ctr"/>
            <a:r>
              <a:rPr lang="en-US" sz="2400" dirty="0"/>
              <a:t>HOA Financials – 2021 Profit Statement</a:t>
            </a:r>
          </a:p>
        </p:txBody>
      </p:sp>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5725633" y="1235242"/>
            <a:ext cx="3231647" cy="4580942"/>
          </a:xfrm>
        </p:spPr>
        <p:txBody>
          <a:bodyPr>
            <a:normAutofit/>
          </a:bodyPr>
          <a:lstStyle/>
          <a:p>
            <a:r>
              <a:rPr lang="en-US" sz="1600" dirty="0"/>
              <a:t>2021 Annual Dues $400</a:t>
            </a:r>
          </a:p>
          <a:p>
            <a:r>
              <a:rPr lang="en-US" sz="1600" dirty="0"/>
              <a:t>48 homes (</a:t>
            </a:r>
            <a:r>
              <a:rPr lang="en-US" sz="1200" dirty="0"/>
              <a:t>September 30</a:t>
            </a:r>
            <a:r>
              <a:rPr lang="en-US" sz="1600" dirty="0"/>
              <a:t>) </a:t>
            </a:r>
          </a:p>
          <a:p>
            <a:pPr lvl="1"/>
            <a:r>
              <a:rPr lang="en-US" sz="1400" dirty="0"/>
              <a:t>Under contract:  +26</a:t>
            </a:r>
          </a:p>
          <a:p>
            <a:r>
              <a:rPr lang="en-US" sz="1600" dirty="0"/>
              <a:t>Budget assumes all homeowners pay dues </a:t>
            </a:r>
          </a:p>
          <a:p>
            <a:pPr lvl="1"/>
            <a:r>
              <a:rPr lang="en-US" sz="1400" dirty="0"/>
              <a:t>1 outstanding (9/30)</a:t>
            </a:r>
          </a:p>
          <a:p>
            <a:r>
              <a:rPr lang="en-US" sz="1600" dirty="0"/>
              <a:t>CHRG still pays portion of dues</a:t>
            </a:r>
          </a:p>
          <a:p>
            <a:r>
              <a:rPr lang="en-US" sz="1600" dirty="0"/>
              <a:t> ~$2,200 monthly burn rate (Sept ~$3,300 Phase 2 completed) </a:t>
            </a:r>
          </a:p>
          <a:p>
            <a:r>
              <a:rPr lang="en-US" sz="1600" dirty="0"/>
              <a:t>2021 Financials are on AC SF HOA Website</a:t>
            </a:r>
          </a:p>
          <a:p>
            <a:endParaRPr lang="en-US" sz="1600" dirty="0"/>
          </a:p>
        </p:txBody>
      </p:sp>
      <p:sp>
        <p:nvSpPr>
          <p:cNvPr id="7" name="Oval 6">
            <a:extLst>
              <a:ext uri="{FF2B5EF4-FFF2-40B4-BE49-F238E27FC236}">
                <a16:creationId xmlns:a16="http://schemas.microsoft.com/office/drawing/2014/main" id="{D10509ED-0F41-4F8F-B669-4306DD23AAB2}"/>
              </a:ext>
            </a:extLst>
          </p:cNvPr>
          <p:cNvSpPr/>
          <p:nvPr/>
        </p:nvSpPr>
        <p:spPr>
          <a:xfrm>
            <a:off x="3770811" y="2612571"/>
            <a:ext cx="470263" cy="2002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2BB20E1-2100-467D-A452-B5DFB1031C6D}"/>
              </a:ext>
            </a:extLst>
          </p:cNvPr>
          <p:cNvPicPr>
            <a:picLocks noChangeAspect="1"/>
          </p:cNvPicPr>
          <p:nvPr/>
        </p:nvPicPr>
        <p:blipFill>
          <a:blip r:embed="rId2"/>
          <a:stretch>
            <a:fillRect/>
          </a:stretch>
        </p:blipFill>
        <p:spPr>
          <a:xfrm>
            <a:off x="56763" y="1235242"/>
            <a:ext cx="5186469" cy="4580942"/>
          </a:xfrm>
          <a:prstGeom prst="rect">
            <a:avLst/>
          </a:prstGeom>
        </p:spPr>
      </p:pic>
      <p:sp>
        <p:nvSpPr>
          <p:cNvPr id="9" name="TextBox 8">
            <a:extLst>
              <a:ext uri="{FF2B5EF4-FFF2-40B4-BE49-F238E27FC236}">
                <a16:creationId xmlns:a16="http://schemas.microsoft.com/office/drawing/2014/main" id="{A578E072-6270-4AAD-B123-1BDAE7C72660}"/>
              </a:ext>
            </a:extLst>
          </p:cNvPr>
          <p:cNvSpPr txBox="1"/>
          <p:nvPr/>
        </p:nvSpPr>
        <p:spPr>
          <a:xfrm>
            <a:off x="5969551" y="5481953"/>
            <a:ext cx="2743810" cy="1200329"/>
          </a:xfrm>
          <a:prstGeom prst="rect">
            <a:avLst/>
          </a:prstGeom>
          <a:solidFill>
            <a:schemeClr val="bg1"/>
          </a:solidFill>
          <a:ln>
            <a:solidFill>
              <a:schemeClr val="accent2"/>
            </a:solidFill>
          </a:ln>
        </p:spPr>
        <p:txBody>
          <a:bodyPr wrap="square" rtlCol="0">
            <a:spAutoFit/>
          </a:bodyPr>
          <a:lstStyle/>
          <a:p>
            <a:pPr algn="ctr"/>
            <a:r>
              <a:rPr lang="en-US" dirty="0"/>
              <a:t>Dues will increase to $450 on 1/1/22</a:t>
            </a:r>
          </a:p>
          <a:p>
            <a:pPr algn="ctr"/>
            <a:r>
              <a:rPr lang="en-US" dirty="0"/>
              <a:t>&amp;</a:t>
            </a:r>
          </a:p>
          <a:p>
            <a:pPr algn="ctr"/>
            <a:r>
              <a:rPr lang="en-US" dirty="0"/>
              <a:t>$500 on 1/1/23</a:t>
            </a:r>
          </a:p>
        </p:txBody>
      </p:sp>
    </p:spTree>
    <p:extLst>
      <p:ext uri="{BB962C8B-B14F-4D97-AF65-F5344CB8AC3E}">
        <p14:creationId xmlns:p14="http://schemas.microsoft.com/office/powerpoint/2010/main" val="362199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fontScale="90000"/>
          </a:bodyPr>
          <a:lstStyle/>
          <a:p>
            <a:pPr algn="ctr"/>
            <a:r>
              <a:rPr lang="en-US" dirty="0"/>
              <a:t>Community Activity</a:t>
            </a:r>
          </a:p>
        </p:txBody>
      </p:sp>
    </p:spTree>
    <p:extLst>
      <p:ext uri="{BB962C8B-B14F-4D97-AF65-F5344CB8AC3E}">
        <p14:creationId xmlns:p14="http://schemas.microsoft.com/office/powerpoint/2010/main" val="4277730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This is a Community with active Construction taking place. As such, some construction debris will be present. We appreciate your patience. </a:t>
            </a:r>
          </a:p>
          <a:p>
            <a:pPr marL="723900" lvl="1" indent="-381000">
              <a:lnSpc>
                <a:spcPct val="125000"/>
              </a:lnSpc>
              <a:spcBef>
                <a:spcPct val="25000"/>
              </a:spcBef>
              <a:buClr>
                <a:schemeClr val="accent2"/>
              </a:buClr>
            </a:pPr>
            <a:r>
              <a:rPr lang="en-US" sz="2400" dirty="0"/>
              <a:t>If you have any Construction-related Community issues to report (excessive debris, issues with your home, etc) please report via Capital Homes Warranty website: </a:t>
            </a:r>
            <a:r>
              <a:rPr lang="en-US" sz="24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https://www.capitalhomes.com/warranty</a:t>
            </a:r>
            <a:endParaRPr lang="en-US" sz="2400" dirty="0">
              <a:solidFill>
                <a:schemeClr val="accent4">
                  <a:lumMod val="60000"/>
                  <a:lumOff val="40000"/>
                </a:schemeClr>
              </a:solidFill>
            </a:endParaRPr>
          </a:p>
          <a:p>
            <a:pPr marL="342900" lvl="1" indent="0">
              <a:lnSpc>
                <a:spcPct val="125000"/>
              </a:lnSpc>
              <a:spcBef>
                <a:spcPct val="25000"/>
              </a:spcBef>
              <a:buClr>
                <a:schemeClr val="accent2"/>
              </a:buClr>
              <a:buNone/>
            </a:pPr>
            <a:endParaRPr lang="en-US" sz="2400" dirty="0"/>
          </a:p>
          <a:p>
            <a:pPr marL="342900" lvl="1" indent="0">
              <a:lnSpc>
                <a:spcPct val="125000"/>
              </a:lnSpc>
              <a:spcBef>
                <a:spcPct val="25000"/>
              </a:spcBef>
              <a:buClr>
                <a:schemeClr val="accent2"/>
              </a:buClr>
              <a:buNone/>
            </a:pP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Construction Update</a:t>
            </a:r>
          </a:p>
        </p:txBody>
      </p:sp>
    </p:spTree>
    <p:extLst>
      <p:ext uri="{BB962C8B-B14F-4D97-AF65-F5344CB8AC3E}">
        <p14:creationId xmlns:p14="http://schemas.microsoft.com/office/powerpoint/2010/main" val="2517025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2020 and 2021 saw continued growth of the Community</a:t>
            </a:r>
          </a:p>
          <a:p>
            <a:pPr marL="723900" lvl="1" indent="-381000">
              <a:lnSpc>
                <a:spcPct val="125000"/>
              </a:lnSpc>
              <a:spcBef>
                <a:spcPct val="25000"/>
              </a:spcBef>
              <a:buClr>
                <a:schemeClr val="accent2"/>
              </a:buClr>
            </a:pPr>
            <a:r>
              <a:rPr lang="en-US" sz="2400" dirty="0"/>
              <a:t>6 homes closed year to date as of Sept, 2021.</a:t>
            </a:r>
            <a:r>
              <a:rPr lang="en-US" sz="2400" dirty="0">
                <a:highlight>
                  <a:srgbClr val="FF0000"/>
                </a:highlight>
              </a:rPr>
              <a:t> </a:t>
            </a:r>
          </a:p>
          <a:p>
            <a:pPr marL="723900" lvl="1" indent="-381000">
              <a:lnSpc>
                <a:spcPct val="125000"/>
              </a:lnSpc>
              <a:spcBef>
                <a:spcPct val="25000"/>
              </a:spcBef>
              <a:buClr>
                <a:schemeClr val="accent2"/>
              </a:buClr>
            </a:pPr>
            <a:r>
              <a:rPr lang="en-US" sz="2400" dirty="0"/>
              <a:t>CHRG is almost sold through the Community and will be transitioning the HOA management to the Homeowners in 2022. </a:t>
            </a:r>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2020 – 2021 Activity</a:t>
            </a:r>
          </a:p>
        </p:txBody>
      </p:sp>
    </p:spTree>
    <p:extLst>
      <p:ext uri="{BB962C8B-B14F-4D97-AF65-F5344CB8AC3E}">
        <p14:creationId xmlns:p14="http://schemas.microsoft.com/office/powerpoint/2010/main" val="2671849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fontScale="92500"/>
          </a:bodyPr>
          <a:lstStyle/>
          <a:p>
            <a:pPr marL="723900" lvl="1" indent="-381000">
              <a:lnSpc>
                <a:spcPct val="125000"/>
              </a:lnSpc>
              <a:spcBef>
                <a:spcPct val="25000"/>
              </a:spcBef>
              <a:buClr>
                <a:schemeClr val="accent2"/>
              </a:buClr>
            </a:pPr>
            <a:r>
              <a:rPr lang="en-US" sz="2400" dirty="0"/>
              <a:t>The HOA Board transition will likely take place in late 2022 and we will post ample notice and information on the HOA website (</a:t>
            </a:r>
            <a:r>
              <a:rPr lang="en-US" sz="2400" dirty="0">
                <a:solidFill>
                  <a:srgbClr val="FFFF00"/>
                </a:solidFill>
                <a:hlinkClick r:id="rId2">
                  <a:extLst>
                    <a:ext uri="{A12FA001-AC4F-418D-AE19-62706E023703}">
                      <ahyp:hlinkClr xmlns:ahyp="http://schemas.microsoft.com/office/drawing/2018/hyperlinkcolor" val="tx"/>
                    </a:ext>
                  </a:extLst>
                </a:hlinkClick>
              </a:rPr>
              <a:t>www.aspencrossinghoa.com</a:t>
            </a:r>
            <a:r>
              <a:rPr lang="en-US" sz="2400" dirty="0"/>
              <a:t>)</a:t>
            </a:r>
          </a:p>
          <a:p>
            <a:pPr marL="723900" lvl="1" indent="-381000">
              <a:lnSpc>
                <a:spcPct val="125000"/>
              </a:lnSpc>
              <a:spcBef>
                <a:spcPct val="25000"/>
              </a:spcBef>
              <a:buClr>
                <a:schemeClr val="accent2"/>
              </a:buClr>
            </a:pPr>
            <a:r>
              <a:rPr lang="en-US" sz="2400" dirty="0"/>
              <a:t>If this transition happens in 2022, we will distribute details ahead of next year’s Annual HOA Meeting and will plan to hold the election at next year’s meeting with target Turnover Date of 1/1/2023.</a:t>
            </a:r>
          </a:p>
          <a:p>
            <a:pPr marL="723900" lvl="1" indent="-381000">
              <a:lnSpc>
                <a:spcPct val="125000"/>
              </a:lnSpc>
              <a:spcBef>
                <a:spcPct val="25000"/>
              </a:spcBef>
              <a:buClr>
                <a:schemeClr val="accent2"/>
              </a:buClr>
            </a:pPr>
            <a:r>
              <a:rPr lang="en-US" sz="2400" dirty="0"/>
              <a:t>We strongly encourage Homeowner participation in their Community’s future! </a:t>
            </a:r>
          </a:p>
          <a:p>
            <a:pPr marL="723900" lvl="1" indent="-381000">
              <a:lnSpc>
                <a:spcPct val="125000"/>
              </a:lnSpc>
              <a:spcBef>
                <a:spcPct val="25000"/>
              </a:spcBef>
              <a:buClr>
                <a:schemeClr val="accent2"/>
              </a:buClr>
            </a:pPr>
            <a:endParaRPr lang="en-US" sz="2400" dirty="0">
              <a:solidFill>
                <a:schemeClr val="accent4">
                  <a:lumMod val="60000"/>
                  <a:lumOff val="40000"/>
                </a:schemeClr>
              </a:solidFill>
            </a:endParaRPr>
          </a:p>
          <a:p>
            <a:pPr marL="342900" lvl="1" indent="0">
              <a:lnSpc>
                <a:spcPct val="125000"/>
              </a:lnSpc>
              <a:spcBef>
                <a:spcPct val="25000"/>
              </a:spcBef>
              <a:buClr>
                <a:schemeClr val="accent2"/>
              </a:buClr>
              <a:buNone/>
            </a:pPr>
            <a:endParaRPr lang="en-US" sz="2400" dirty="0"/>
          </a:p>
          <a:p>
            <a:pPr marL="342900" lvl="1" indent="0">
              <a:lnSpc>
                <a:spcPct val="125000"/>
              </a:lnSpc>
              <a:spcBef>
                <a:spcPct val="25000"/>
              </a:spcBef>
              <a:buClr>
                <a:schemeClr val="accent2"/>
              </a:buClr>
              <a:buNone/>
            </a:pP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2022 HOA Transition</a:t>
            </a:r>
          </a:p>
        </p:txBody>
      </p:sp>
    </p:spTree>
    <p:extLst>
      <p:ext uri="{BB962C8B-B14F-4D97-AF65-F5344CB8AC3E}">
        <p14:creationId xmlns:p14="http://schemas.microsoft.com/office/powerpoint/2010/main" val="1801271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1044310" y="2216671"/>
            <a:ext cx="7055380" cy="1400530"/>
          </a:xfrm>
        </p:spPr>
        <p:txBody>
          <a:bodyPr/>
          <a:lstStyle/>
          <a:p>
            <a:pPr algn="ctr"/>
            <a:r>
              <a:rPr lang="en-US" dirty="0"/>
              <a:t>Questions from Homeowners</a:t>
            </a:r>
          </a:p>
        </p:txBody>
      </p:sp>
    </p:spTree>
    <p:extLst>
      <p:ext uri="{BB962C8B-B14F-4D97-AF65-F5344CB8AC3E}">
        <p14:creationId xmlns:p14="http://schemas.microsoft.com/office/powerpoint/2010/main" val="217051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C92-0E47-4BF0-9D75-D8F78F6C02A1}"/>
              </a:ext>
            </a:extLst>
          </p:cNvPr>
          <p:cNvSpPr>
            <a:spLocks noGrp="1"/>
          </p:cNvSpPr>
          <p:nvPr>
            <p:ph type="title"/>
          </p:nvPr>
        </p:nvSpPr>
        <p:spPr>
          <a:xfrm>
            <a:off x="1421465" y="814020"/>
            <a:ext cx="6301070" cy="1020975"/>
          </a:xfrm>
        </p:spPr>
        <p:txBody>
          <a:bodyPr/>
          <a:lstStyle/>
          <a:p>
            <a:pPr algn="ctr"/>
            <a:r>
              <a:rPr lang="en-US" dirty="0"/>
              <a:t>Zoom Meeting</a:t>
            </a:r>
          </a:p>
        </p:txBody>
      </p:sp>
      <p:sp>
        <p:nvSpPr>
          <p:cNvPr id="4" name="Content Placeholder 2">
            <a:extLst>
              <a:ext uri="{FF2B5EF4-FFF2-40B4-BE49-F238E27FC236}">
                <a16:creationId xmlns:a16="http://schemas.microsoft.com/office/drawing/2014/main" id="{F754384E-D6BB-44B3-8B64-031085873E14}"/>
              </a:ext>
            </a:extLst>
          </p:cNvPr>
          <p:cNvSpPr>
            <a:spLocks noGrp="1"/>
          </p:cNvSpPr>
          <p:nvPr>
            <p:ph idx="1"/>
          </p:nvPr>
        </p:nvSpPr>
        <p:spPr>
          <a:xfrm>
            <a:off x="1216173" y="2363644"/>
            <a:ext cx="6711654" cy="4195481"/>
          </a:xfrm>
          <a:noFill/>
        </p:spPr>
        <p:txBody>
          <a:bodyPr>
            <a:normAutofit/>
          </a:bodyPr>
          <a:lstStyle/>
          <a:p>
            <a:pPr marL="0" indent="0" algn="ctr">
              <a:lnSpc>
                <a:spcPct val="90000"/>
              </a:lnSpc>
              <a:buClr>
                <a:schemeClr val="accent2"/>
              </a:buClr>
              <a:buNone/>
            </a:pPr>
            <a:r>
              <a:rPr lang="en-US" sz="4000" dirty="0"/>
              <a:t>Let’s do a quick “Technology Check” to ensure all Bradford Park Residents are able to attend, if so desired.</a:t>
            </a:r>
          </a:p>
        </p:txBody>
      </p:sp>
    </p:spTree>
    <p:extLst>
      <p:ext uri="{BB962C8B-B14F-4D97-AF65-F5344CB8AC3E}">
        <p14:creationId xmlns:p14="http://schemas.microsoft.com/office/powerpoint/2010/main" val="753468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922304" y="1037104"/>
            <a:ext cx="7055380" cy="1400530"/>
          </a:xfrm>
        </p:spPr>
        <p:txBody>
          <a:bodyPr>
            <a:normAutofit fontScale="90000"/>
          </a:bodyPr>
          <a:lstStyle/>
          <a:p>
            <a:pPr algn="ctr"/>
            <a:r>
              <a:rPr lang="en-US" sz="5300" dirty="0"/>
              <a:t>Meeting Adjourned</a:t>
            </a:r>
            <a:br>
              <a:rPr lang="en-US" sz="4800" dirty="0"/>
            </a:br>
            <a:br>
              <a:rPr lang="en-US" sz="4800" dirty="0"/>
            </a:br>
            <a:br>
              <a:rPr lang="en-US" dirty="0"/>
            </a:br>
            <a:r>
              <a:rPr lang="en-US" sz="3600" dirty="0"/>
              <a:t>And don’t forget to visit the </a:t>
            </a:r>
            <a:br>
              <a:rPr lang="en-US" sz="3600" dirty="0"/>
            </a:br>
            <a:r>
              <a:rPr lang="en-US" sz="3600" dirty="0"/>
              <a:t>Aspen Crossing Single Family</a:t>
            </a:r>
            <a:br>
              <a:rPr lang="en-US" sz="3600" dirty="0"/>
            </a:br>
            <a:r>
              <a:rPr lang="en-US" sz="3600" dirty="0"/>
              <a:t>HOA website!</a:t>
            </a:r>
            <a:br>
              <a:rPr lang="en-US" dirty="0"/>
            </a:br>
            <a:br>
              <a:rPr lang="en-US" dirty="0"/>
            </a:br>
            <a:r>
              <a:rPr lang="en-US" sz="27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www</a:t>
            </a:r>
            <a:r>
              <a:rPr lang="en-US" sz="2700">
                <a:solidFill>
                  <a:schemeClr val="accent4">
                    <a:lumMod val="60000"/>
                    <a:lumOff val="40000"/>
                  </a:schemeClr>
                </a:solidFill>
                <a:hlinkClick r:id="rId2">
                  <a:extLst>
                    <a:ext uri="{A12FA001-AC4F-418D-AE19-62706E023703}">
                      <ahyp:hlinkClr xmlns:ahyp="http://schemas.microsoft.com/office/drawing/2018/hyperlinkcolor" val="tx"/>
                    </a:ext>
                  </a:extLst>
                </a:hlinkClick>
              </a:rPr>
              <a:t>.AspenCrossingHOA.</a:t>
            </a:r>
            <a:r>
              <a:rPr lang="en-US" sz="27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com</a:t>
            </a:r>
            <a:endParaRPr lang="en-US" sz="3100" dirty="0">
              <a:solidFill>
                <a:schemeClr val="accent4">
                  <a:lumMod val="60000"/>
                  <a:lumOff val="40000"/>
                </a:schemeClr>
              </a:solidFill>
            </a:endParaRPr>
          </a:p>
        </p:txBody>
      </p:sp>
    </p:spTree>
    <p:extLst>
      <p:ext uri="{BB962C8B-B14F-4D97-AF65-F5344CB8AC3E}">
        <p14:creationId xmlns:p14="http://schemas.microsoft.com/office/powerpoint/2010/main" val="423125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C92-0E47-4BF0-9D75-D8F78F6C02A1}"/>
              </a:ext>
            </a:extLst>
          </p:cNvPr>
          <p:cNvSpPr>
            <a:spLocks noGrp="1"/>
          </p:cNvSpPr>
          <p:nvPr>
            <p:ph type="title"/>
          </p:nvPr>
        </p:nvSpPr>
        <p:spPr/>
        <p:txBody>
          <a:bodyPr/>
          <a:lstStyle/>
          <a:p>
            <a:pPr marL="685800" indent="-685800">
              <a:buFont typeface="Wingdings" panose="05000000000000000000" pitchFamily="2" charset="2"/>
              <a:buChar char="q"/>
            </a:pPr>
            <a:r>
              <a:rPr lang="en-US" dirty="0"/>
              <a:t>Agenda</a:t>
            </a:r>
          </a:p>
        </p:txBody>
      </p:sp>
      <p:sp>
        <p:nvSpPr>
          <p:cNvPr id="3" name="Content Placeholder 2">
            <a:extLst>
              <a:ext uri="{FF2B5EF4-FFF2-40B4-BE49-F238E27FC236}">
                <a16:creationId xmlns:a16="http://schemas.microsoft.com/office/drawing/2014/main" id="{C91157D0-8E4E-4EDB-86D5-C35FF0657C4C}"/>
              </a:ext>
            </a:extLst>
          </p:cNvPr>
          <p:cNvSpPr>
            <a:spLocks noGrp="1"/>
          </p:cNvSpPr>
          <p:nvPr>
            <p:ph idx="1"/>
          </p:nvPr>
        </p:nvSpPr>
        <p:spPr>
          <a:xfrm>
            <a:off x="895929" y="1996666"/>
            <a:ext cx="6711654" cy="4195481"/>
          </a:xfrm>
          <a:noFill/>
        </p:spPr>
        <p:txBody>
          <a:bodyPr>
            <a:normAutofit/>
          </a:bodyPr>
          <a:lstStyle/>
          <a:p>
            <a:pPr>
              <a:lnSpc>
                <a:spcPct val="90000"/>
              </a:lnSpc>
              <a:buClr>
                <a:schemeClr val="accent2"/>
              </a:buClr>
              <a:buFont typeface="Wingdings" panose="05000000000000000000" pitchFamily="2" charset="2"/>
              <a:buChar char="q"/>
            </a:pPr>
            <a:r>
              <a:rPr lang="en-US" dirty="0"/>
              <a:t>Board Introduction</a:t>
            </a:r>
          </a:p>
          <a:p>
            <a:pPr>
              <a:lnSpc>
                <a:spcPct val="90000"/>
              </a:lnSpc>
              <a:buClr>
                <a:schemeClr val="accent2"/>
              </a:buClr>
              <a:buFont typeface="Wingdings" panose="05000000000000000000" pitchFamily="2" charset="2"/>
              <a:buChar char="q"/>
            </a:pPr>
            <a:r>
              <a:rPr lang="en-US" dirty="0"/>
              <a:t>HOA-Administrators Overview</a:t>
            </a:r>
          </a:p>
          <a:p>
            <a:pPr>
              <a:lnSpc>
                <a:spcPct val="90000"/>
              </a:lnSpc>
              <a:buClr>
                <a:schemeClr val="accent2"/>
              </a:buClr>
              <a:buFont typeface="Wingdings" panose="05000000000000000000" pitchFamily="2" charset="2"/>
              <a:buChar char="q"/>
            </a:pPr>
            <a:r>
              <a:rPr lang="en-US" dirty="0"/>
              <a:t>2021 Activities &amp; Updates </a:t>
            </a:r>
          </a:p>
          <a:p>
            <a:pPr marL="742950" lvl="1" indent="-285750">
              <a:lnSpc>
                <a:spcPct val="90000"/>
              </a:lnSpc>
              <a:buClr>
                <a:schemeClr val="accent2"/>
              </a:buClr>
              <a:buFont typeface="Wingdings" panose="05000000000000000000" pitchFamily="2" charset="2"/>
              <a:buChar char="q"/>
            </a:pPr>
            <a:r>
              <a:rPr lang="en-US" dirty="0"/>
              <a:t>Financial Review</a:t>
            </a:r>
          </a:p>
          <a:p>
            <a:pPr marL="742950" lvl="1" indent="-285750">
              <a:lnSpc>
                <a:spcPct val="90000"/>
              </a:lnSpc>
              <a:buClr>
                <a:schemeClr val="accent2"/>
              </a:buClr>
              <a:buFont typeface="Wingdings" panose="05000000000000000000" pitchFamily="2" charset="2"/>
              <a:buChar char="q"/>
            </a:pPr>
            <a:r>
              <a:rPr lang="en-US" dirty="0"/>
              <a:t>Covenants / Bylaws Review</a:t>
            </a:r>
          </a:p>
          <a:p>
            <a:pPr marL="742950" lvl="1" indent="-285750">
              <a:lnSpc>
                <a:spcPct val="90000"/>
              </a:lnSpc>
              <a:buClr>
                <a:schemeClr val="accent2"/>
              </a:buClr>
              <a:buFont typeface="Wingdings" panose="05000000000000000000" pitchFamily="2" charset="2"/>
              <a:buChar char="q"/>
            </a:pPr>
            <a:r>
              <a:rPr lang="en-US" dirty="0"/>
              <a:t>Construction Update</a:t>
            </a:r>
          </a:p>
          <a:p>
            <a:pPr>
              <a:lnSpc>
                <a:spcPct val="90000"/>
              </a:lnSpc>
              <a:buClr>
                <a:schemeClr val="accent2"/>
              </a:buClr>
              <a:buFont typeface="Wingdings" panose="05000000000000000000" pitchFamily="2" charset="2"/>
              <a:buChar char="q"/>
            </a:pPr>
            <a:r>
              <a:rPr lang="en-US" dirty="0"/>
              <a:t>Q4 &amp; Beyond Projected Activities</a:t>
            </a:r>
          </a:p>
          <a:p>
            <a:pPr>
              <a:lnSpc>
                <a:spcPct val="90000"/>
              </a:lnSpc>
              <a:buClr>
                <a:schemeClr val="accent2"/>
              </a:buClr>
              <a:buFont typeface="Wingdings" panose="05000000000000000000" pitchFamily="2" charset="2"/>
              <a:buChar char="q"/>
            </a:pPr>
            <a:r>
              <a:rPr lang="en-US" dirty="0"/>
              <a:t>Questions</a:t>
            </a:r>
          </a:p>
          <a:p>
            <a:pPr>
              <a:lnSpc>
                <a:spcPct val="90000"/>
              </a:lnSpc>
              <a:buClr>
                <a:schemeClr val="accent2"/>
              </a:buClr>
              <a:buFont typeface="Wingdings" panose="05000000000000000000" pitchFamily="2" charset="2"/>
              <a:buChar char="q"/>
            </a:pPr>
            <a:r>
              <a:rPr lang="en-US" dirty="0"/>
              <a:t>End of Meeting</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82619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643E5-D1B1-4EEE-8D58-1EE9E4A63584}"/>
              </a:ext>
            </a:extLst>
          </p:cNvPr>
          <p:cNvSpPr>
            <a:spLocks noGrp="1"/>
          </p:cNvSpPr>
          <p:nvPr>
            <p:ph type="title"/>
          </p:nvPr>
        </p:nvSpPr>
        <p:spPr/>
        <p:txBody>
          <a:bodyPr>
            <a:normAutofit/>
          </a:bodyPr>
          <a:lstStyle/>
          <a:p>
            <a:r>
              <a:rPr lang="en-US" dirty="0"/>
              <a:t>2021 HOA Board</a:t>
            </a:r>
            <a:br>
              <a:rPr lang="en-US" dirty="0"/>
            </a:br>
            <a:r>
              <a:rPr lang="en-US" dirty="0"/>
              <a:t>Introduction </a:t>
            </a:r>
          </a:p>
        </p:txBody>
      </p:sp>
      <p:graphicFrame>
        <p:nvGraphicFramePr>
          <p:cNvPr id="8" name="Table 8">
            <a:extLst>
              <a:ext uri="{FF2B5EF4-FFF2-40B4-BE49-F238E27FC236}">
                <a16:creationId xmlns:a16="http://schemas.microsoft.com/office/drawing/2014/main" id="{D39D1EB0-7718-4CB1-B362-8E6E9D993E44}"/>
              </a:ext>
            </a:extLst>
          </p:cNvPr>
          <p:cNvGraphicFramePr>
            <a:graphicFrameLocks noGrp="1"/>
          </p:cNvGraphicFramePr>
          <p:nvPr>
            <p:ph idx="1"/>
            <p:extLst>
              <p:ext uri="{D42A27DB-BD31-4B8C-83A1-F6EECF244321}">
                <p14:modId xmlns:p14="http://schemas.microsoft.com/office/powerpoint/2010/main" val="4276149875"/>
              </p:ext>
            </p:extLst>
          </p:nvPr>
        </p:nvGraphicFramePr>
        <p:xfrm>
          <a:off x="370681" y="2364743"/>
          <a:ext cx="8402638" cy="3916044"/>
        </p:xfrm>
        <a:graphic>
          <a:graphicData uri="http://schemas.openxmlformats.org/drawingml/2006/table">
            <a:tbl>
              <a:tblPr firstRow="1" bandRow="1">
                <a:tableStyleId>{F5AB1C69-6EDB-4FF4-983F-18BD219EF322}</a:tableStyleId>
              </a:tblPr>
              <a:tblGrid>
                <a:gridCol w="3930341">
                  <a:extLst>
                    <a:ext uri="{9D8B030D-6E8A-4147-A177-3AD203B41FA5}">
                      <a16:colId xmlns:a16="http://schemas.microsoft.com/office/drawing/2014/main" val="3964583627"/>
                    </a:ext>
                  </a:extLst>
                </a:gridCol>
                <a:gridCol w="4472297">
                  <a:extLst>
                    <a:ext uri="{9D8B030D-6E8A-4147-A177-3AD203B41FA5}">
                      <a16:colId xmlns:a16="http://schemas.microsoft.com/office/drawing/2014/main" val="1489116568"/>
                    </a:ext>
                  </a:extLst>
                </a:gridCol>
              </a:tblGrid>
              <a:tr h="567531">
                <a:tc>
                  <a:txBody>
                    <a:bodyPr/>
                    <a:lstStyle/>
                    <a:p>
                      <a:pPr algn="ctr"/>
                      <a:r>
                        <a:rPr lang="en-US" dirty="0"/>
                        <a:t>Board Member</a:t>
                      </a:r>
                    </a:p>
                  </a:txBody>
                  <a:tcPr anchor="ctr"/>
                </a:tc>
                <a:tc>
                  <a:txBody>
                    <a:bodyPr/>
                    <a:lstStyle/>
                    <a:p>
                      <a:pPr algn="ctr"/>
                      <a:r>
                        <a:rPr lang="en-US" dirty="0"/>
                        <a:t>Role / Responsibility</a:t>
                      </a:r>
                    </a:p>
                  </a:txBody>
                  <a:tcPr anchor="ctr"/>
                </a:tc>
                <a:extLst>
                  <a:ext uri="{0D108BD9-81ED-4DB2-BD59-A6C34878D82A}">
                    <a16:rowId xmlns:a16="http://schemas.microsoft.com/office/drawing/2014/main" val="390694644"/>
                  </a:ext>
                </a:extLst>
              </a:tr>
              <a:tr h="567531">
                <a:tc>
                  <a:txBody>
                    <a:bodyPr/>
                    <a:lstStyle/>
                    <a:p>
                      <a:pPr algn="ctr"/>
                      <a:r>
                        <a:rPr lang="en-US" dirty="0"/>
                        <a:t>Rich Sullivan</a:t>
                      </a:r>
                    </a:p>
                  </a:txBody>
                  <a:tcPr anchor="ctr"/>
                </a:tc>
                <a:tc>
                  <a:txBody>
                    <a:bodyPr/>
                    <a:lstStyle/>
                    <a:p>
                      <a:pPr algn="ctr"/>
                      <a:r>
                        <a:rPr lang="en-US" dirty="0"/>
                        <a:t>Chief Financial</a:t>
                      </a:r>
                      <a:r>
                        <a:rPr lang="en-US" baseline="0" dirty="0"/>
                        <a:t> Officer / Financials</a:t>
                      </a:r>
                      <a:endParaRPr lang="en-US" dirty="0"/>
                    </a:p>
                  </a:txBody>
                  <a:tcPr anchor="ctr"/>
                </a:tc>
                <a:extLst>
                  <a:ext uri="{0D108BD9-81ED-4DB2-BD59-A6C34878D82A}">
                    <a16:rowId xmlns:a16="http://schemas.microsoft.com/office/drawing/2014/main" val="3926265097"/>
                  </a:ext>
                </a:extLst>
              </a:tr>
              <a:tr h="567531">
                <a:tc>
                  <a:txBody>
                    <a:bodyPr/>
                    <a:lstStyle/>
                    <a:p>
                      <a:pPr algn="ctr"/>
                      <a:r>
                        <a:rPr lang="en-US" dirty="0"/>
                        <a:t>Noah Bleicher</a:t>
                      </a:r>
                    </a:p>
                  </a:txBody>
                  <a:tcPr anchor="ctr"/>
                </a:tc>
                <a:tc>
                  <a:txBody>
                    <a:bodyPr/>
                    <a:lstStyle/>
                    <a:p>
                      <a:pPr algn="ctr"/>
                      <a:r>
                        <a:rPr lang="en-US" dirty="0"/>
                        <a:t>Director of Operations / Communications </a:t>
                      </a:r>
                    </a:p>
                  </a:txBody>
                  <a:tcPr anchor="ctr"/>
                </a:tc>
                <a:extLst>
                  <a:ext uri="{0D108BD9-81ED-4DB2-BD59-A6C34878D82A}">
                    <a16:rowId xmlns:a16="http://schemas.microsoft.com/office/drawing/2014/main" val="663233111"/>
                  </a:ext>
                </a:extLst>
              </a:tr>
              <a:tr h="567531">
                <a:tc>
                  <a:txBody>
                    <a:bodyPr/>
                    <a:lstStyle/>
                    <a:p>
                      <a:pPr algn="ctr"/>
                      <a:r>
                        <a:rPr lang="en-US" dirty="0"/>
                        <a:t>Brian Beam</a:t>
                      </a:r>
                    </a:p>
                  </a:txBody>
                  <a:tcPr anchor="ctr"/>
                </a:tc>
                <a:tc>
                  <a:txBody>
                    <a:bodyPr/>
                    <a:lstStyle/>
                    <a:p>
                      <a:pPr algn="ctr"/>
                      <a:r>
                        <a:rPr lang="en-US" dirty="0"/>
                        <a:t>Director of</a:t>
                      </a:r>
                      <a:r>
                        <a:rPr lang="en-US" baseline="0" dirty="0"/>
                        <a:t> </a:t>
                      </a:r>
                      <a:r>
                        <a:rPr lang="en-US" dirty="0"/>
                        <a:t>Development /</a:t>
                      </a:r>
                      <a:r>
                        <a:rPr lang="en-US" baseline="0" dirty="0"/>
                        <a:t> Infrastructure</a:t>
                      </a:r>
                      <a:endParaRPr lang="en-US" dirty="0"/>
                    </a:p>
                  </a:txBody>
                  <a:tcPr anchor="ctr"/>
                </a:tc>
                <a:extLst>
                  <a:ext uri="{0D108BD9-81ED-4DB2-BD59-A6C34878D82A}">
                    <a16:rowId xmlns:a16="http://schemas.microsoft.com/office/drawing/2014/main" val="2002095883"/>
                  </a:ext>
                </a:extLst>
              </a:tr>
              <a:tr h="567531">
                <a:tc>
                  <a:txBody>
                    <a:bodyPr/>
                    <a:lstStyle/>
                    <a:p>
                      <a:pPr algn="ctr"/>
                      <a:r>
                        <a:rPr lang="en-US" dirty="0"/>
                        <a:t>Noah, Brian, Rich</a:t>
                      </a:r>
                    </a:p>
                  </a:txBody>
                  <a:tcPr anchor="ctr"/>
                </a:tc>
                <a:tc>
                  <a:txBody>
                    <a:bodyPr/>
                    <a:lstStyle/>
                    <a:p>
                      <a:pPr algn="ctr"/>
                      <a:r>
                        <a:rPr lang="en-US" dirty="0"/>
                        <a:t>Architectural Committee</a:t>
                      </a:r>
                    </a:p>
                  </a:txBody>
                  <a:tcPr anchor="ctr"/>
                </a:tc>
                <a:extLst>
                  <a:ext uri="{0D108BD9-81ED-4DB2-BD59-A6C34878D82A}">
                    <a16:rowId xmlns:a16="http://schemas.microsoft.com/office/drawing/2014/main" val="2124421611"/>
                  </a:ext>
                </a:extLst>
              </a:tr>
              <a:tr h="306684">
                <a:tc>
                  <a:txBody>
                    <a:bodyPr/>
                    <a:lstStyle/>
                    <a:p>
                      <a:pPr algn="ctr"/>
                      <a:endParaRPr lang="en-US" dirty="0"/>
                    </a:p>
                  </a:txBody>
                  <a:tcPr anchor="ctr">
                    <a:solidFill>
                      <a:schemeClr val="bg1">
                        <a:lumMod val="50000"/>
                        <a:lumOff val="50000"/>
                      </a:schemeClr>
                    </a:solidFill>
                  </a:tcPr>
                </a:tc>
                <a:tc>
                  <a:txBody>
                    <a:bodyPr/>
                    <a:lstStyle/>
                    <a:p>
                      <a:pPr algn="ctr"/>
                      <a:endParaRPr lang="en-US" dirty="0"/>
                    </a:p>
                  </a:txBody>
                  <a:tcPr anchor="ctr">
                    <a:solidFill>
                      <a:schemeClr val="bg1">
                        <a:lumMod val="50000"/>
                        <a:lumOff val="50000"/>
                      </a:schemeClr>
                    </a:solidFill>
                  </a:tcPr>
                </a:tc>
                <a:extLst>
                  <a:ext uri="{0D108BD9-81ED-4DB2-BD59-A6C34878D82A}">
                    <a16:rowId xmlns:a16="http://schemas.microsoft.com/office/drawing/2014/main" val="3940167914"/>
                  </a:ext>
                </a:extLst>
              </a:tr>
              <a:tr h="567531">
                <a:tc>
                  <a:txBody>
                    <a:bodyPr/>
                    <a:lstStyle/>
                    <a:p>
                      <a:pPr algn="ctr"/>
                      <a:r>
                        <a:rPr lang="en-US" dirty="0"/>
                        <a:t>HOA Execution: Sam Sullivan</a:t>
                      </a:r>
                    </a:p>
                  </a:txBody>
                  <a:tcPr anchor="ctr"/>
                </a:tc>
                <a:tc>
                  <a:txBody>
                    <a:bodyPr/>
                    <a:lstStyle/>
                    <a:p>
                      <a:pPr algn="ctr"/>
                      <a:r>
                        <a:rPr lang="en-US" dirty="0"/>
                        <a:t>HOA Administrators / Covenants</a:t>
                      </a:r>
                    </a:p>
                  </a:txBody>
                  <a:tcPr anchor="ctr"/>
                </a:tc>
                <a:extLst>
                  <a:ext uri="{0D108BD9-81ED-4DB2-BD59-A6C34878D82A}">
                    <a16:rowId xmlns:a16="http://schemas.microsoft.com/office/drawing/2014/main" val="1272350574"/>
                  </a:ext>
                </a:extLst>
              </a:tr>
            </a:tbl>
          </a:graphicData>
        </a:graphic>
      </p:graphicFrame>
    </p:spTree>
    <p:extLst>
      <p:ext uri="{BB962C8B-B14F-4D97-AF65-F5344CB8AC3E}">
        <p14:creationId xmlns:p14="http://schemas.microsoft.com/office/powerpoint/2010/main" val="144939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nchor="ctr"/>
          <a:lstStyle/>
          <a:p>
            <a:pPr algn="ctr"/>
            <a:r>
              <a:rPr lang="en-US" sz="3600" dirty="0"/>
              <a:t>Point and Purpose of an HOA</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599587" y="1976725"/>
            <a:ext cx="7055381" cy="4195481"/>
          </a:xfrm>
        </p:spPr>
        <p:txBody>
          <a:bodyPr>
            <a:normAutofit fontScale="85000" lnSpcReduction="10000"/>
          </a:bodyPr>
          <a:lstStyle/>
          <a:p>
            <a:pPr marL="400044" indent="-342900">
              <a:spcAft>
                <a:spcPct val="50000"/>
              </a:spcAft>
              <a:buClr>
                <a:schemeClr val="accent2"/>
              </a:buClr>
              <a:buFont typeface="Courier New" panose="02070309020205020404" pitchFamily="49" charset="0"/>
              <a:buChar char="o"/>
            </a:pPr>
            <a:r>
              <a:rPr lang="en-US" sz="2200" dirty="0"/>
              <a:t>The Home Owners’ Association (HOA) is a not-for-profit entity charged with financial stewardship and covenant administration on behalf of the Homeowners, among other responsibilities.  </a:t>
            </a:r>
          </a:p>
          <a:p>
            <a:pPr marL="400044" indent="-342900">
              <a:spcAft>
                <a:spcPct val="50000"/>
              </a:spcAft>
              <a:buClr>
                <a:schemeClr val="accent2"/>
              </a:buClr>
              <a:buFont typeface="Courier New" panose="02070309020205020404" pitchFamily="49" charset="0"/>
              <a:buChar char="o"/>
            </a:pPr>
            <a:r>
              <a:rPr lang="en-US" sz="2200" dirty="0"/>
              <a:t>All HOA’s have Community documents, known as CCR’s (Covenants, Conditions, &amp; Restrictions). These are the “official rules” of the neighborhood that are filed with the County and are publicly available (and on the website). </a:t>
            </a:r>
          </a:p>
          <a:p>
            <a:pPr marL="400044" indent="-342900">
              <a:spcAft>
                <a:spcPct val="50000"/>
              </a:spcAft>
              <a:buClr>
                <a:schemeClr val="accent2"/>
              </a:buClr>
              <a:buFont typeface="Courier New" panose="02070309020205020404" pitchFamily="49" charset="0"/>
              <a:buChar char="o"/>
            </a:pPr>
            <a:r>
              <a:rPr lang="en-US" sz="2200" dirty="0"/>
              <a:t>One of the main responsibilities of an HOA is to protect the integrity and consistency of the Community by maintaining shared Common Areas and holding Homeowners accountable to the rules of the CCR’s. </a:t>
            </a:r>
          </a:p>
          <a:p>
            <a:endParaRPr lang="en-US" dirty="0"/>
          </a:p>
        </p:txBody>
      </p:sp>
    </p:spTree>
    <p:extLst>
      <p:ext uri="{BB962C8B-B14F-4D97-AF65-F5344CB8AC3E}">
        <p14:creationId xmlns:p14="http://schemas.microsoft.com/office/powerpoint/2010/main" val="1109199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lstStyle/>
          <a:p>
            <a:pPr algn="ctr"/>
            <a:r>
              <a:rPr lang="en-US" u="sng" dirty="0"/>
              <a:t>3</a:t>
            </a:r>
            <a:r>
              <a:rPr lang="en-US" u="sng" baseline="30000" dirty="0"/>
              <a:t>rd</a:t>
            </a:r>
            <a:r>
              <a:rPr lang="en-US" u="sng" dirty="0"/>
              <a:t> Party HOA Manager</a:t>
            </a:r>
            <a:r>
              <a:rPr lang="en-US" dirty="0"/>
              <a:t> </a:t>
            </a:r>
            <a:br>
              <a:rPr lang="en-US" dirty="0"/>
            </a:br>
            <a:r>
              <a:rPr lang="en-US" sz="3600" i="1" dirty="0"/>
              <a:t>Roles &amp; Responsibilities</a:t>
            </a:r>
            <a:endParaRPr lang="en-US" dirty="0"/>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176169" y="2052226"/>
            <a:ext cx="8607104" cy="4195481"/>
          </a:xfrm>
        </p:spPr>
        <p:txBody>
          <a:bodyPr>
            <a:normAutofit lnSpcReduction="10000"/>
          </a:bodyPr>
          <a:lstStyle/>
          <a:p>
            <a:pPr marL="400044" indent="-342900">
              <a:spcAft>
                <a:spcPct val="50000"/>
              </a:spcAft>
              <a:buClr>
                <a:schemeClr val="accent2"/>
              </a:buClr>
              <a:buFont typeface="Courier New" panose="02070309020205020404" pitchFamily="49" charset="0"/>
              <a:buChar char="o"/>
            </a:pPr>
            <a:r>
              <a:rPr lang="en-US" sz="1400" dirty="0">
                <a:latin typeface="+mn-lt"/>
              </a:rPr>
              <a:t>The HOA Board hires a 3</a:t>
            </a:r>
            <a:r>
              <a:rPr lang="en-US" sz="1400" baseline="30000" dirty="0">
                <a:latin typeface="+mn-lt"/>
              </a:rPr>
              <a:t>rd</a:t>
            </a:r>
            <a:r>
              <a:rPr lang="en-US" sz="1400" dirty="0">
                <a:latin typeface="+mn-lt"/>
              </a:rPr>
              <a:t> party company (HOA Administrators) to serve as a point of contact for Homeowners and an execution arm for the Board. HOA Administrators is responsible for:</a:t>
            </a:r>
            <a:endParaRPr lang="en-US" sz="1200" dirty="0">
              <a:latin typeface="+mn-lt"/>
            </a:endParaRPr>
          </a:p>
          <a:p>
            <a:pPr marL="800100" lvl="1" indent="-342900">
              <a:spcAft>
                <a:spcPct val="50000"/>
              </a:spcAft>
              <a:buClr>
                <a:schemeClr val="accent2"/>
              </a:buClr>
              <a:buFont typeface="Courier New" panose="02070309020205020404" pitchFamily="49" charset="0"/>
              <a:buChar char="o"/>
            </a:pPr>
            <a:r>
              <a:rPr lang="en-US" sz="1200" dirty="0">
                <a:latin typeface="+mn-lt"/>
              </a:rPr>
              <a:t>Financial and Accounting Services</a:t>
            </a:r>
          </a:p>
          <a:p>
            <a:pPr marL="800100" lvl="1" indent="-342900">
              <a:spcAft>
                <a:spcPct val="50000"/>
              </a:spcAft>
              <a:buClr>
                <a:schemeClr val="accent2"/>
              </a:buClr>
              <a:buFont typeface="Courier New" panose="02070309020205020404" pitchFamily="49" charset="0"/>
              <a:buChar char="o"/>
            </a:pPr>
            <a:r>
              <a:rPr lang="en-US" sz="1200" dirty="0">
                <a:latin typeface="+mn-lt"/>
              </a:rPr>
              <a:t>Administrative Services</a:t>
            </a:r>
          </a:p>
          <a:p>
            <a:pPr marL="800100" lvl="1" indent="-342900">
              <a:spcAft>
                <a:spcPct val="50000"/>
              </a:spcAft>
              <a:buClr>
                <a:schemeClr val="accent2"/>
              </a:buClr>
              <a:buFont typeface="Courier New" panose="02070309020205020404" pitchFamily="49" charset="0"/>
              <a:buChar char="o"/>
            </a:pPr>
            <a:r>
              <a:rPr lang="en-US" sz="1200" dirty="0">
                <a:latin typeface="+mn-lt"/>
              </a:rPr>
              <a:t>Property and Community Management</a:t>
            </a:r>
          </a:p>
          <a:p>
            <a:pPr marL="800100" lvl="1" indent="-342900">
              <a:spcAft>
                <a:spcPct val="50000"/>
              </a:spcAft>
              <a:buClr>
                <a:schemeClr val="accent2"/>
              </a:buClr>
              <a:buFont typeface="Courier New" panose="02070309020205020404" pitchFamily="49" charset="0"/>
              <a:buChar char="o"/>
            </a:pPr>
            <a:r>
              <a:rPr lang="en-US" sz="1200" dirty="0">
                <a:latin typeface="+mn-lt"/>
              </a:rPr>
              <a:t>Covenant Supervision and Violation Management</a:t>
            </a:r>
          </a:p>
          <a:p>
            <a:pPr marL="800100" lvl="1" indent="-342900">
              <a:spcAft>
                <a:spcPct val="50000"/>
              </a:spcAft>
              <a:buClr>
                <a:schemeClr val="accent2"/>
              </a:buClr>
              <a:buFont typeface="Courier New" panose="02070309020205020404" pitchFamily="49" charset="0"/>
              <a:buChar char="o"/>
            </a:pPr>
            <a:r>
              <a:rPr lang="en-US" sz="1200" dirty="0">
                <a:latin typeface="+mn-lt"/>
              </a:rPr>
              <a:t>Point of Contact for Homeowners</a:t>
            </a:r>
          </a:p>
          <a:p>
            <a:pPr marL="400044" indent="-342900">
              <a:spcAft>
                <a:spcPct val="50000"/>
              </a:spcAft>
              <a:buClr>
                <a:schemeClr val="accent2"/>
              </a:buClr>
              <a:buFont typeface="Courier New" panose="02070309020205020404" pitchFamily="49" charset="0"/>
              <a:buChar char="o"/>
            </a:pPr>
            <a:r>
              <a:rPr lang="en-US" sz="1300" dirty="0">
                <a:latin typeface="+mn-lt"/>
              </a:rPr>
              <a:t>HOA Administrators is the </a:t>
            </a:r>
            <a:r>
              <a:rPr lang="en-US" sz="1300" b="1" dirty="0">
                <a:latin typeface="+mn-lt"/>
              </a:rPr>
              <a:t>primary manager </a:t>
            </a:r>
            <a:r>
              <a:rPr lang="en-US" sz="1300" dirty="0">
                <a:latin typeface="+mn-lt"/>
              </a:rPr>
              <a:t>of the Aspen Crossing HOA on behalf of the Board</a:t>
            </a:r>
          </a:p>
          <a:p>
            <a:pPr marL="400044" indent="-342900">
              <a:spcAft>
                <a:spcPct val="50000"/>
              </a:spcAft>
              <a:buClr>
                <a:schemeClr val="accent2"/>
              </a:buClr>
              <a:buFont typeface="Courier New" panose="02070309020205020404" pitchFamily="49" charset="0"/>
              <a:buChar char="o"/>
            </a:pPr>
            <a:r>
              <a:rPr lang="en-US" sz="1400" dirty="0">
                <a:latin typeface="+mn-lt"/>
              </a:rPr>
              <a:t>HOA Administrators performs MONTHLY neighborhood inspections looking for Covenant violations</a:t>
            </a:r>
          </a:p>
          <a:p>
            <a:pPr marL="400044" indent="-342900">
              <a:spcAft>
                <a:spcPct val="50000"/>
              </a:spcAft>
              <a:buClr>
                <a:schemeClr val="accent2"/>
              </a:buClr>
              <a:buFont typeface="Courier New" panose="02070309020205020404" pitchFamily="49" charset="0"/>
              <a:buChar char="o"/>
            </a:pPr>
            <a:r>
              <a:rPr lang="en-US" sz="1400" dirty="0">
                <a:latin typeface="+mn-lt"/>
              </a:rPr>
              <a:t>If you suspect a potential Covenant Violation, please contact Sam Sullivan: </a:t>
            </a:r>
            <a:br>
              <a:rPr lang="en-US" sz="1400" dirty="0">
                <a:latin typeface="+mn-lt"/>
              </a:rPr>
            </a:br>
            <a:r>
              <a:rPr lang="en-US" sz="1400" dirty="0">
                <a:solidFill>
                  <a:srgbClr val="FFFF00"/>
                </a:solidFill>
                <a:latin typeface="+mn-lt"/>
                <a:hlinkClick r:id="rId2">
                  <a:extLst>
                    <a:ext uri="{A12FA001-AC4F-418D-AE19-62706E023703}">
                      <ahyp:hlinkClr xmlns:ahyp="http://schemas.microsoft.com/office/drawing/2018/hyperlinkcolor" val="tx"/>
                    </a:ext>
                  </a:extLst>
                </a:hlinkClick>
              </a:rPr>
              <a:t>sam@hoa-administrators.com</a:t>
            </a:r>
            <a:endParaRPr lang="en-US" sz="1400" dirty="0">
              <a:latin typeface="+mn-lt"/>
            </a:endParaRPr>
          </a:p>
          <a:p>
            <a:endParaRPr lang="en-US" sz="1200" dirty="0">
              <a:latin typeface="+mn-lt"/>
            </a:endParaRPr>
          </a:p>
        </p:txBody>
      </p:sp>
    </p:spTree>
    <p:extLst>
      <p:ext uri="{BB962C8B-B14F-4D97-AF65-F5344CB8AC3E}">
        <p14:creationId xmlns:p14="http://schemas.microsoft.com/office/powerpoint/2010/main" val="332418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a:xfrm>
            <a:off x="484710" y="452718"/>
            <a:ext cx="7724342" cy="929042"/>
          </a:xfrm>
        </p:spPr>
        <p:txBody>
          <a:bodyPr>
            <a:noAutofit/>
          </a:bodyPr>
          <a:lstStyle/>
          <a:p>
            <a:pPr algn="ctr"/>
            <a:r>
              <a:rPr lang="en-US" dirty="0"/>
              <a:t>Homeowner Correspondence</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205483" y="2027433"/>
            <a:ext cx="8763856" cy="4724406"/>
          </a:xfrm>
        </p:spPr>
        <p:txBody>
          <a:bodyPr>
            <a:normAutofit lnSpcReduction="10000"/>
          </a:bodyPr>
          <a:lstStyle/>
          <a:p>
            <a:pPr marL="400044" indent="-342900">
              <a:spcAft>
                <a:spcPct val="50000"/>
              </a:spcAft>
              <a:buClr>
                <a:schemeClr val="accent2"/>
              </a:buClr>
              <a:buFont typeface="Courier New" panose="02070309020205020404" pitchFamily="49" charset="0"/>
              <a:buChar char="o"/>
            </a:pPr>
            <a:r>
              <a:rPr lang="en-US" sz="1800" dirty="0"/>
              <a:t>When the Board needs to communicate to the Homeowners at large, </a:t>
            </a:r>
            <a:br>
              <a:rPr lang="en-US" sz="1800" dirty="0"/>
            </a:br>
            <a:r>
              <a:rPr lang="en-US" sz="1800" b="1" dirty="0"/>
              <a:t>it will be via one of three ways</a:t>
            </a:r>
            <a:r>
              <a:rPr lang="en-US" sz="1800" dirty="0"/>
              <a:t>:</a:t>
            </a:r>
          </a:p>
          <a:p>
            <a:pPr marL="914400" lvl="1" indent="-457200">
              <a:spcAft>
                <a:spcPct val="50000"/>
              </a:spcAft>
              <a:buClr>
                <a:schemeClr val="accent2"/>
              </a:buClr>
              <a:buAutoNum type="arabicParenR"/>
            </a:pPr>
            <a:r>
              <a:rPr lang="en-US" dirty="0"/>
              <a:t>Sent </a:t>
            </a:r>
            <a:r>
              <a:rPr lang="en-US" b="1" dirty="0"/>
              <a:t>Electronically via the HOA Website </a:t>
            </a:r>
            <a:r>
              <a:rPr lang="en-US" dirty="0"/>
              <a:t>(ex: Community Announcements)</a:t>
            </a:r>
          </a:p>
          <a:p>
            <a:pPr marL="914400" lvl="1" indent="-457200">
              <a:spcAft>
                <a:spcPct val="50000"/>
              </a:spcAft>
              <a:buClr>
                <a:schemeClr val="accent2"/>
              </a:buClr>
              <a:buAutoNum type="arabicParenR"/>
            </a:pPr>
            <a:r>
              <a:rPr lang="en-US" dirty="0"/>
              <a:t>Sent </a:t>
            </a:r>
            <a:r>
              <a:rPr lang="en-US" b="1" dirty="0"/>
              <a:t>Electronically via Email</a:t>
            </a:r>
            <a:r>
              <a:rPr lang="en-US" dirty="0"/>
              <a:t> (ex: Arch Committee Applications)</a:t>
            </a:r>
          </a:p>
          <a:p>
            <a:pPr marL="914400" lvl="1" indent="-457200">
              <a:spcAft>
                <a:spcPct val="50000"/>
              </a:spcAft>
              <a:buClr>
                <a:schemeClr val="accent2"/>
              </a:buClr>
              <a:buAutoNum type="arabicParenR"/>
            </a:pPr>
            <a:r>
              <a:rPr lang="en-US" dirty="0"/>
              <a:t>Sent </a:t>
            </a:r>
            <a:r>
              <a:rPr lang="en-US" b="1" dirty="0"/>
              <a:t>“Snail Mail” via USPS</a:t>
            </a:r>
            <a:r>
              <a:rPr lang="en-US" dirty="0"/>
              <a:t> (ex: Annual Dues or Meeting Notices)</a:t>
            </a:r>
          </a:p>
          <a:p>
            <a:pPr marL="400044" indent="-342900">
              <a:spcAft>
                <a:spcPct val="50000"/>
              </a:spcAft>
              <a:buClr>
                <a:schemeClr val="accent2"/>
              </a:buClr>
              <a:buFont typeface="Courier New" panose="02070309020205020404" pitchFamily="49" charset="0"/>
              <a:buChar char="o"/>
            </a:pPr>
            <a:r>
              <a:rPr lang="en-US" sz="1800" b="1" dirty="0"/>
              <a:t>The Aspen Crossing HOA Website is: </a:t>
            </a:r>
            <a:r>
              <a:rPr lang="en-US" sz="1800" dirty="0">
                <a:solidFill>
                  <a:srgbClr val="FFFF00"/>
                </a:solidFill>
                <a:hlinkClick r:id="rId2">
                  <a:extLst>
                    <a:ext uri="{A12FA001-AC4F-418D-AE19-62706E023703}">
                      <ahyp:hlinkClr xmlns:ahyp="http://schemas.microsoft.com/office/drawing/2018/hyperlinkcolor" val="tx"/>
                    </a:ext>
                  </a:extLst>
                </a:hlinkClick>
              </a:rPr>
              <a:t>www.AspenCrossingHOA.com</a:t>
            </a:r>
            <a:endParaRPr lang="en-US" sz="1800" dirty="0">
              <a:solidFill>
                <a:srgbClr val="FFFF00"/>
              </a:solidFill>
            </a:endParaRPr>
          </a:p>
          <a:p>
            <a:pPr marL="800100" lvl="1" indent="-342900">
              <a:spcAft>
                <a:spcPct val="50000"/>
              </a:spcAft>
              <a:buClr>
                <a:schemeClr val="accent2"/>
              </a:buClr>
              <a:buFont typeface="Courier New" panose="02070309020205020404" pitchFamily="49" charset="0"/>
              <a:buChar char="o"/>
            </a:pPr>
            <a:r>
              <a:rPr lang="en-US" dirty="0"/>
              <a:t>The website is a resource for Community information, Utilities contacts, and HOA documents (DOD, CCR’s, Financials) </a:t>
            </a:r>
          </a:p>
          <a:p>
            <a:pPr marL="800100" lvl="1" indent="-342900">
              <a:spcAft>
                <a:spcPct val="50000"/>
              </a:spcAft>
              <a:buClr>
                <a:schemeClr val="accent2"/>
              </a:buClr>
              <a:buFont typeface="Courier New" panose="02070309020205020404" pitchFamily="49" charset="0"/>
              <a:buChar char="o"/>
            </a:pPr>
            <a:r>
              <a:rPr lang="en-US" dirty="0"/>
              <a:t>It also has a Community Message Board for neighbors to ask questions, post notices, or make announcements</a:t>
            </a:r>
            <a:endParaRPr lang="en-US" i="1" dirty="0"/>
          </a:p>
          <a:p>
            <a:pPr>
              <a:buFont typeface="Courier New" panose="02070309020205020404" pitchFamily="49" charset="0"/>
              <a:buChar char="o"/>
            </a:pPr>
            <a:endParaRPr lang="en-US" sz="1800" dirty="0"/>
          </a:p>
        </p:txBody>
      </p:sp>
    </p:spTree>
    <p:extLst>
      <p:ext uri="{BB962C8B-B14F-4D97-AF65-F5344CB8AC3E}">
        <p14:creationId xmlns:p14="http://schemas.microsoft.com/office/powerpoint/2010/main" val="329330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1140431"/>
            <a:ext cx="7543800" cy="3184681"/>
          </a:xfrm>
        </p:spPr>
        <p:txBody>
          <a:bodyPr anchor="ctr">
            <a:normAutofit fontScale="90000"/>
          </a:bodyPr>
          <a:lstStyle/>
          <a:p>
            <a:pPr algn="ctr"/>
            <a:r>
              <a:rPr lang="en-US" dirty="0"/>
              <a:t>Covenants, Conditions, &amp; Restrictions (CCR’s)</a:t>
            </a:r>
          </a:p>
        </p:txBody>
      </p:sp>
    </p:spTree>
    <p:extLst>
      <p:ext uri="{BB962C8B-B14F-4D97-AF65-F5344CB8AC3E}">
        <p14:creationId xmlns:p14="http://schemas.microsoft.com/office/powerpoint/2010/main" val="31722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75C-712A-4E29-900E-E379B448D9D2}"/>
              </a:ext>
            </a:extLst>
          </p:cNvPr>
          <p:cNvSpPr>
            <a:spLocks noGrp="1"/>
          </p:cNvSpPr>
          <p:nvPr>
            <p:ph type="title"/>
          </p:nvPr>
        </p:nvSpPr>
        <p:spPr/>
        <p:txBody>
          <a:bodyPr anchor="ctr">
            <a:normAutofit/>
          </a:bodyPr>
          <a:lstStyle/>
          <a:p>
            <a:pPr algn="ctr"/>
            <a:r>
              <a:rPr lang="en-US" dirty="0"/>
              <a:t>What are HOA Covenants?</a:t>
            </a:r>
          </a:p>
        </p:txBody>
      </p:sp>
      <p:sp>
        <p:nvSpPr>
          <p:cNvPr id="3" name="Content Placeholder 2">
            <a:extLst>
              <a:ext uri="{FF2B5EF4-FFF2-40B4-BE49-F238E27FC236}">
                <a16:creationId xmlns:a16="http://schemas.microsoft.com/office/drawing/2014/main" id="{31493591-24E9-4D31-8A3E-ABC518742BD9}"/>
              </a:ext>
            </a:extLst>
          </p:cNvPr>
          <p:cNvSpPr>
            <a:spLocks noGrp="1"/>
          </p:cNvSpPr>
          <p:nvPr>
            <p:ph idx="1"/>
          </p:nvPr>
        </p:nvSpPr>
        <p:spPr>
          <a:xfrm>
            <a:off x="1" y="1981872"/>
            <a:ext cx="9051532" cy="4423410"/>
          </a:xfrm>
        </p:spPr>
        <p:txBody>
          <a:bodyPr>
            <a:normAutofit lnSpcReduction="10000"/>
          </a:bodyPr>
          <a:lstStyle/>
          <a:p>
            <a:pPr marL="723900" lvl="1" indent="-381000">
              <a:lnSpc>
                <a:spcPct val="125000"/>
              </a:lnSpc>
              <a:spcBef>
                <a:spcPct val="25000"/>
              </a:spcBef>
              <a:buClr>
                <a:schemeClr val="accent2"/>
              </a:buClr>
            </a:pPr>
            <a:r>
              <a:rPr lang="en-US" sz="2000" dirty="0"/>
              <a:t>HOA Covenants are in place for the purpose of enhancing and protecting the value, desirability, and attractiveness of the Community as a whole and enhancing the quality </a:t>
            </a:r>
            <a:br>
              <a:rPr lang="en-US" sz="2000" dirty="0"/>
            </a:br>
            <a:r>
              <a:rPr lang="en-US" sz="2000" dirty="0"/>
              <a:t>of life within the Community</a:t>
            </a:r>
          </a:p>
          <a:p>
            <a:pPr marL="723900" lvl="1" indent="-381000">
              <a:lnSpc>
                <a:spcPct val="125000"/>
              </a:lnSpc>
              <a:spcBef>
                <a:spcPct val="25000"/>
              </a:spcBef>
              <a:buClr>
                <a:schemeClr val="accent2"/>
              </a:buClr>
            </a:pPr>
            <a:r>
              <a:rPr lang="en-US" sz="2000" dirty="0"/>
              <a:t>They specify Community rules and dictate requirements for Common Area Maintenance (CAM), among other things</a:t>
            </a:r>
          </a:p>
          <a:p>
            <a:pPr marL="723900" lvl="1" indent="-381000">
              <a:lnSpc>
                <a:spcPct val="125000"/>
              </a:lnSpc>
              <a:spcBef>
                <a:spcPct val="25000"/>
              </a:spcBef>
              <a:buClr>
                <a:schemeClr val="accent2"/>
              </a:buClr>
            </a:pPr>
            <a:r>
              <a:rPr lang="en-US" sz="2000" dirty="0"/>
              <a:t>The Covenants, Conditions, &amp; Restrictions (CCR;s) are filed with Tulsa County and are available on the HOA Website</a:t>
            </a:r>
          </a:p>
          <a:p>
            <a:pPr marL="723900" lvl="1" indent="-381000">
              <a:lnSpc>
                <a:spcPct val="125000"/>
              </a:lnSpc>
              <a:spcBef>
                <a:spcPct val="25000"/>
              </a:spcBef>
              <a:buClr>
                <a:schemeClr val="accent2"/>
              </a:buClr>
            </a:pPr>
            <a:r>
              <a:rPr lang="en-US" sz="2000" dirty="0"/>
              <a:t>Ultimately, they are in place to support the individual Homeowners’ quiet enjoyment of their home and to preserve the financial investment for each member of the Community </a:t>
            </a:r>
          </a:p>
        </p:txBody>
      </p:sp>
    </p:spTree>
    <p:extLst>
      <p:ext uri="{BB962C8B-B14F-4D97-AF65-F5344CB8AC3E}">
        <p14:creationId xmlns:p14="http://schemas.microsoft.com/office/powerpoint/2010/main" val="178172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3DED98E0085F54391FCFFE8F00C2564" ma:contentTypeVersion="12" ma:contentTypeDescription="Create a new document." ma:contentTypeScope="" ma:versionID="0f4e86c3b033f40151e62c8f74c122c2">
  <xsd:schema xmlns:xsd="http://www.w3.org/2001/XMLSchema" xmlns:xs="http://www.w3.org/2001/XMLSchema" xmlns:p="http://schemas.microsoft.com/office/2006/metadata/properties" xmlns:ns2="ee102f98-bad4-4b61-b170-57b265af29d9" xmlns:ns3="a08a2614-c621-4e52-ba93-d6f1477f7ba2" targetNamespace="http://schemas.microsoft.com/office/2006/metadata/properties" ma:root="true" ma:fieldsID="834674e44563c816c0c86dd96ad4deac" ns2:_="" ns3:_="">
    <xsd:import namespace="ee102f98-bad4-4b61-b170-57b265af29d9"/>
    <xsd:import namespace="a08a2614-c621-4e52-ba93-d6f1477f7b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02f98-bad4-4b61-b170-57b265af29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8a2614-c621-4e52-ba93-d6f1477f7ba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D5B605-5331-4C87-B8D2-5ECC49089631}">
  <ds:schemaRefs>
    <ds:schemaRef ds:uri="http://schemas.microsoft.com/sharepoint/v3/contenttype/forms"/>
  </ds:schemaRefs>
</ds:datastoreItem>
</file>

<file path=customXml/itemProps2.xml><?xml version="1.0" encoding="utf-8"?>
<ds:datastoreItem xmlns:ds="http://schemas.openxmlformats.org/officeDocument/2006/customXml" ds:itemID="{0171561C-3E1D-42B5-A2E4-10AD98BF52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02f98-bad4-4b61-b170-57b265af29d9"/>
    <ds:schemaRef ds:uri="a08a2614-c621-4e52-ba93-d6f1477f7b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84D5DC-76C6-4B5F-94A1-6704C99E92C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Ion</Template>
  <TotalTime>2608</TotalTime>
  <Words>967</Words>
  <Application>Microsoft Office PowerPoint</Application>
  <PresentationFormat>On-screen Show (4:3)</PresentationFormat>
  <Paragraphs>102</Paragraphs>
  <Slides>20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(Body)</vt:lpstr>
      <vt:lpstr>Century Gothic</vt:lpstr>
      <vt:lpstr>Courier New</vt:lpstr>
      <vt:lpstr>Times</vt:lpstr>
      <vt:lpstr>Wingdings</vt:lpstr>
      <vt:lpstr>Wingdings 3</vt:lpstr>
      <vt:lpstr>Ion</vt:lpstr>
      <vt:lpstr>  Aspen Crossing  Homeowners’ Association  2021 Annual Meeting</vt:lpstr>
      <vt:lpstr>Zoom Meeting</vt:lpstr>
      <vt:lpstr>Agenda</vt:lpstr>
      <vt:lpstr>2021 HOA Board Introduction </vt:lpstr>
      <vt:lpstr>Point and Purpose of an HOA</vt:lpstr>
      <vt:lpstr>3rd Party HOA Manager  Roles &amp; Responsibilities</vt:lpstr>
      <vt:lpstr>Homeowner Correspondence</vt:lpstr>
      <vt:lpstr>Covenants, Conditions, &amp; Restrictions (CCR’s)</vt:lpstr>
      <vt:lpstr>What are HOA Covenants?</vt:lpstr>
      <vt:lpstr>What is the HOA Board entrusted to do?</vt:lpstr>
      <vt:lpstr>What is NOT within the scope  of the HOA Board?</vt:lpstr>
      <vt:lpstr>Financials</vt:lpstr>
      <vt:lpstr>PowerPoint Presentation</vt:lpstr>
      <vt:lpstr>HOA Financials – 2021 Profit Statement</vt:lpstr>
      <vt:lpstr>Community Activity</vt:lpstr>
      <vt:lpstr>Construction Update</vt:lpstr>
      <vt:lpstr>2020 – 2021 Activity</vt:lpstr>
      <vt:lpstr>2022 HOA Transition</vt:lpstr>
      <vt:lpstr>Questions from Homeowners</vt:lpstr>
      <vt:lpstr>Meeting Adjourned   And don’t forget to visit the  Aspen Crossing Single Family HOA website!  www.AspenCrossingHOA.com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Aspen Crossing  Homeowners’ Association  2020 Annual Meeting</dc:title>
  <dc:creator>Noah Bleicher</dc:creator>
  <cp:lastModifiedBy>Noah Bleicher</cp:lastModifiedBy>
  <cp:revision>18</cp:revision>
  <dcterms:created xsi:type="dcterms:W3CDTF">2020-10-15T15:52:38Z</dcterms:created>
  <dcterms:modified xsi:type="dcterms:W3CDTF">2021-10-27T20:06:38Z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0x01010083DED98E0085F54391FCFFE8F00C2564</vt:lpwstr>
  </property>
</Properties>
</file>