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78" r:id="rId4"/>
  </p:sldMasterIdLst>
  <p:notesMasterIdLst>
    <p:notesMasterId r:id="rId26"/>
  </p:notesMasterIdLst>
  <p:sldIdLst>
    <p:sldId id="1224" r:id="rId5"/>
    <p:sldId id="1248" r:id="rId6"/>
    <p:sldId id="1249" r:id="rId7"/>
    <p:sldId id="1250" r:id="rId8"/>
    <p:sldId id="1251" r:id="rId9"/>
    <p:sldId id="1252" r:id="rId10"/>
    <p:sldId id="1254" r:id="rId11"/>
    <p:sldId id="1253" r:id="rId12"/>
    <p:sldId id="1255" r:id="rId13"/>
    <p:sldId id="1256" r:id="rId14"/>
    <p:sldId id="1257" r:id="rId15"/>
    <p:sldId id="1258" r:id="rId16"/>
    <p:sldId id="1259" r:id="rId17"/>
    <p:sldId id="1235" r:id="rId18"/>
    <p:sldId id="1236" r:id="rId19"/>
    <p:sldId id="1244" r:id="rId20"/>
    <p:sldId id="1240" r:id="rId21"/>
    <p:sldId id="1245" r:id="rId22"/>
    <p:sldId id="1246" r:id="rId23"/>
    <p:sldId id="1241" r:id="rId24"/>
    <p:sldId id="124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581E6D-62CD-E092-5957-54FA9690FD08}" name="Noah Bleicher" initials="NB" userId="S::noah.bleicher@capitalhomes.com::89684a99-6ef2-4952-a3bf-9960d00c6b6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oah Bleicher" initials="NB" lastIdx="3" clrIdx="0">
    <p:extLst>
      <p:ext uri="{19B8F6BF-5375-455C-9EA6-DF929625EA0E}">
        <p15:presenceInfo xmlns:p15="http://schemas.microsoft.com/office/powerpoint/2012/main" userId="S::noah.bleicher@capitalhomes.com::89684a99-6ef2-4952-a3bf-9960d00c6b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ED96CD-9998-4611-BA5F-979964975B6F}" v="1" dt="2022-11-03T14:20:21.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4" d="100"/>
          <a:sy n="114" d="100"/>
        </p:scale>
        <p:origin x="13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oah Bleicher" userId="89684a99-6ef2-4952-a3bf-9960d00c6b64" providerId="ADAL" clId="{66ED96CD-9998-4611-BA5F-979964975B6F}"/>
    <pc:docChg chg="undo custSel modSld">
      <pc:chgData name="Noah Bleicher" userId="89684a99-6ef2-4952-a3bf-9960d00c6b64" providerId="ADAL" clId="{66ED96CD-9998-4611-BA5F-979964975B6F}" dt="2022-11-03T14:20:44.590" v="120" actId="20577"/>
      <pc:docMkLst>
        <pc:docMk/>
      </pc:docMkLst>
      <pc:sldChg chg="modSp mod">
        <pc:chgData name="Noah Bleicher" userId="89684a99-6ef2-4952-a3bf-9960d00c6b64" providerId="ADAL" clId="{66ED96CD-9998-4611-BA5F-979964975B6F}" dt="2022-11-03T14:20:44.590" v="120" actId="20577"/>
        <pc:sldMkLst>
          <pc:docMk/>
          <pc:sldMk cId="2671849862" sldId="1245"/>
        </pc:sldMkLst>
        <pc:spChg chg="mod">
          <ac:chgData name="Noah Bleicher" userId="89684a99-6ef2-4952-a3bf-9960d00c6b64" providerId="ADAL" clId="{66ED96CD-9998-4611-BA5F-979964975B6F}" dt="2022-11-03T14:20:44.590" v="120" actId="20577"/>
          <ac:spMkLst>
            <pc:docMk/>
            <pc:sldMk cId="2671849862" sldId="1245"/>
            <ac:spMk id="3" creationId="{FE753E0A-38C9-4179-B00F-30E19776CEC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8F5EC9-537A-4F34-A1F0-420F322E5F83}" type="datetimeFigureOut">
              <a:rPr lang="en-US" smtClean="0"/>
              <a:t>11/2/2022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71647-0446-44D8-9718-A05BFE9CC855}" type="slidenum">
              <a:rPr lang="en-US" smtClean="0"/>
              <a:t>‹#›</a:t>
            </a:fld>
            <a:endParaRPr lang="en-US"/>
          </a:p>
        </p:txBody>
      </p:sp>
    </p:spTree>
    <p:extLst>
      <p:ext uri="{BB962C8B-B14F-4D97-AF65-F5344CB8AC3E}">
        <p14:creationId xmlns:p14="http://schemas.microsoft.com/office/powerpoint/2010/main" val="987429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254A378-4D80-4113-85D6-50030B2CD0D4}" type="slidenum">
              <a:rPr lang="en-US" smtClean="0"/>
              <a:pPr/>
              <a:t>1</a:t>
            </a:fld>
            <a:endParaRPr lang="en-US" dirty="0"/>
          </a:p>
        </p:txBody>
      </p:sp>
      <p:sp>
        <p:nvSpPr>
          <p:cNvPr id="19459" name="Rectangle 2"/>
          <p:cNvSpPr>
            <a:spLocks noGrp="1" noRot="1" noChangeAspect="1" noChangeArrowheads="1" noTextEdit="1"/>
          </p:cNvSpPr>
          <p:nvPr>
            <p:ph type="sldImg"/>
          </p:nvPr>
        </p:nvSpPr>
        <p:spPr bwMode="auto">
          <a:xfrm>
            <a:off x="1123950" y="693738"/>
            <a:ext cx="4611688" cy="3460750"/>
          </a:xfrm>
          <a:noFill/>
          <a:ln cap="flat">
            <a:solidFill>
              <a:srgbClr val="000000"/>
            </a:solidFill>
            <a:miter lim="800000"/>
            <a:headEnd/>
            <a:tailEnd/>
          </a:ln>
        </p:spPr>
      </p:sp>
      <p:sp>
        <p:nvSpPr>
          <p:cNvPr id="19460" name="Rectangle 3"/>
          <p:cNvSpPr>
            <a:spLocks noChangeArrowheads="1"/>
          </p:cNvSpPr>
          <p:nvPr/>
        </p:nvSpPr>
        <p:spPr bwMode="auto">
          <a:xfrm>
            <a:off x="685800" y="4387137"/>
            <a:ext cx="5486400" cy="4156233"/>
          </a:xfrm>
          <a:prstGeom prst="rect">
            <a:avLst/>
          </a:prstGeom>
          <a:noFill/>
          <a:ln w="9525">
            <a:noFill/>
            <a:miter lim="800000"/>
            <a:headEnd/>
            <a:tailEnd/>
          </a:ln>
        </p:spPr>
        <p:txBody>
          <a:bodyPr lIns="91943" tIns="45971" rIns="91943" bIns="45971"/>
          <a:lstStyle/>
          <a:p>
            <a:pPr>
              <a:spcBef>
                <a:spcPct val="30000"/>
              </a:spcBef>
            </a:pPr>
            <a:endParaRPr lang="en-US" sz="1200" dirty="0">
              <a:solidFill>
                <a:schemeClr val="tx1"/>
              </a:solidFill>
            </a:endParaRPr>
          </a:p>
        </p:txBody>
      </p:sp>
      <p:sp>
        <p:nvSpPr>
          <p:cNvPr id="19461" name="Rectangle 4"/>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dirty="0"/>
          </a:p>
        </p:txBody>
      </p:sp>
      <p:sp>
        <p:nvSpPr>
          <p:cNvPr id="19462" name="Date Placeholder 6"/>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5E14396-6540-4008-A0A8-84EB89DF7A35}" type="datetime1">
              <a:rPr lang="en-US" smtClean="0"/>
              <a:pPr/>
              <a:t>11/2/2022</a:t>
            </a:fld>
            <a:endParaRPr lang="en-US" dirty="0"/>
          </a:p>
        </p:txBody>
      </p:sp>
      <p:sp>
        <p:nvSpPr>
          <p:cNvPr id="2" name="Footer Placeholder 1"/>
          <p:cNvSpPr>
            <a:spLocks noGrp="1"/>
          </p:cNvSpPr>
          <p:nvPr>
            <p:ph type="ftr" sz="quarter" idx="10"/>
          </p:nvPr>
        </p:nvSpPr>
        <p:spPr/>
        <p:txBody>
          <a:bodyPr/>
          <a:lstStyle/>
          <a:p>
            <a:pPr>
              <a:defRPr/>
            </a:pPr>
            <a:endParaRPr lang="en-US" dirty="0"/>
          </a:p>
        </p:txBody>
      </p:sp>
    </p:spTree>
    <p:extLst>
      <p:ext uri="{BB962C8B-B14F-4D97-AF65-F5344CB8AC3E}">
        <p14:creationId xmlns:p14="http://schemas.microsoft.com/office/powerpoint/2010/main" val="421454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29045783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6979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662569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429711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155510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523687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788385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905118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405149067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15548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98598710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5A2BBF-8E74-4975-AFAF-7433F0A2D1A9}"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85103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5A2BBF-8E74-4975-AFAF-7433F0A2D1A9}" type="datetimeFigureOut">
              <a:rPr lang="en-US" smtClean="0"/>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09564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862524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372273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85A2BBF-8E74-4975-AFAF-7433F0A2D1A9}" type="datetimeFigureOut">
              <a:rPr lang="en-US" smtClean="0"/>
              <a:t>11/2/2022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130617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5A2BBF-8E74-4975-AFAF-7433F0A2D1A9}" type="datetimeFigureOut">
              <a:rPr lang="en-US" smtClean="0"/>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204376-6BF0-45A0-9671-490183820AFF}" type="slidenum">
              <a:rPr lang="en-US" smtClean="0"/>
              <a:t>‹#›</a:t>
            </a:fld>
            <a:endParaRPr lang="en-US"/>
          </a:p>
        </p:txBody>
      </p:sp>
    </p:spTree>
    <p:extLst>
      <p:ext uri="{BB962C8B-B14F-4D97-AF65-F5344CB8AC3E}">
        <p14:creationId xmlns:p14="http://schemas.microsoft.com/office/powerpoint/2010/main" val="240234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85A2BBF-8E74-4975-AFAF-7433F0A2D1A9}" type="datetimeFigureOut">
              <a:rPr lang="en-US" smtClean="0"/>
              <a:t>11/2/2022</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F2204376-6BF0-45A0-9671-490183820AFF}" type="slidenum">
              <a:rPr lang="en-US" smtClean="0"/>
              <a:t>‹#›</a:t>
            </a:fld>
            <a:endParaRPr lang="en-US"/>
          </a:p>
        </p:txBody>
      </p:sp>
    </p:spTree>
    <p:extLst>
      <p:ext uri="{BB962C8B-B14F-4D97-AF65-F5344CB8AC3E}">
        <p14:creationId xmlns:p14="http://schemas.microsoft.com/office/powerpoint/2010/main" val="2965963184"/>
      </p:ext>
    </p:extLst>
  </p:cSld>
  <p:clrMap bg1="dk1" tx1="lt1" bg2="dk2" tx2="lt2" accent1="accent1" accent2="accent2" accent3="accent3" accent4="accent4" accent5="accent5" accent6="accent6" hlink="hlink" folHlink="folHlink"/>
  <p:sldLayoutIdLst>
    <p:sldLayoutId id="2147484479" r:id="rId1"/>
    <p:sldLayoutId id="2147484480" r:id="rId2"/>
    <p:sldLayoutId id="2147484481" r:id="rId3"/>
    <p:sldLayoutId id="2147484482" r:id="rId4"/>
    <p:sldLayoutId id="2147484483" r:id="rId5"/>
    <p:sldLayoutId id="2147484484" r:id="rId6"/>
    <p:sldLayoutId id="2147484485" r:id="rId7"/>
    <p:sldLayoutId id="2147484486" r:id="rId8"/>
    <p:sldLayoutId id="2147484487" r:id="rId9"/>
    <p:sldLayoutId id="2147484488" r:id="rId10"/>
    <p:sldLayoutId id="2147484489" r:id="rId11"/>
    <p:sldLayoutId id="2147484490" r:id="rId12"/>
    <p:sldLayoutId id="2147484491" r:id="rId13"/>
    <p:sldLayoutId id="2147484492" r:id="rId14"/>
    <p:sldLayoutId id="2147484493" r:id="rId15"/>
    <p:sldLayoutId id="2147484494" r:id="rId16"/>
    <p:sldLayoutId id="214748449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am@hoa-administrator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pitalhomes.com/warranty"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eeclickfix.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reserveatbradfordparkhoa.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aspencrossingho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spencrossinghoa.com/"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stonevillashoa.com/" TargetMode="External"/><Relationship Id="rId2" Type="http://schemas.openxmlformats.org/officeDocument/2006/relationships/hyperlink" Target="mailto:admin@aspencrossinghoa.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154112" y="2141381"/>
            <a:ext cx="8989888" cy="2646376"/>
          </a:xfrm>
        </p:spPr>
        <p:txBody>
          <a:bodyPr>
            <a:noAutofit/>
          </a:bodyPr>
          <a:lstStyle/>
          <a:p>
            <a:pPr eaLnBrk="1" hangingPunct="1"/>
            <a:r>
              <a:rPr lang="en-US" sz="4400" dirty="0"/>
              <a:t> </a:t>
            </a:r>
            <a:br>
              <a:rPr lang="en-US" sz="4400" dirty="0"/>
            </a:br>
            <a:r>
              <a:rPr lang="en-US" sz="4800" dirty="0"/>
              <a:t>Aspen Crossing</a:t>
            </a:r>
            <a:br>
              <a:rPr lang="en-US" sz="4800" dirty="0"/>
            </a:br>
            <a:br>
              <a:rPr lang="en-US" sz="2400" dirty="0"/>
            </a:br>
            <a:r>
              <a:rPr lang="en-US" sz="3600" dirty="0"/>
              <a:t>Homeowners’ Association </a:t>
            </a:r>
            <a:br>
              <a:rPr lang="en-US" sz="3600" dirty="0"/>
            </a:br>
            <a:r>
              <a:rPr lang="en-US" sz="3600" dirty="0"/>
              <a:t>2022 Annual Meeting</a:t>
            </a:r>
            <a:endParaRPr lang="en-US" sz="2400" dirty="0"/>
          </a:p>
        </p:txBody>
      </p:sp>
      <p:sp>
        <p:nvSpPr>
          <p:cNvPr id="4099" name="Text Box 5"/>
          <p:cNvSpPr txBox="1">
            <a:spLocks noChangeArrowheads="1"/>
          </p:cNvSpPr>
          <p:nvPr/>
        </p:nvSpPr>
        <p:spPr bwMode="auto">
          <a:xfrm>
            <a:off x="4934415" y="5374888"/>
            <a:ext cx="2996966" cy="758282"/>
          </a:xfrm>
          <a:prstGeom prst="rect">
            <a:avLst/>
          </a:prstGeom>
        </p:spPr>
        <p:txBody>
          <a:bodyPr>
            <a:normAutofit/>
          </a:bodyPr>
          <a:lstStyle/>
          <a:p>
            <a:pPr algn="r">
              <a:spcAft>
                <a:spcPct val="15000"/>
              </a:spcAft>
              <a:buClr>
                <a:schemeClr val="tx1"/>
              </a:buClr>
              <a:buFont typeface="Times" pitchFamily="18" charset="0"/>
              <a:buNone/>
              <a:tabLst>
                <a:tab pos="914400" algn="l"/>
                <a:tab pos="7315200" algn="r"/>
              </a:tabLst>
            </a:pPr>
            <a:r>
              <a:rPr lang="en-US" b="1" dirty="0"/>
              <a:t>November 2</a:t>
            </a:r>
            <a:r>
              <a:rPr lang="en-US" b="1" baseline="30000" dirty="0"/>
              <a:t>nd</a:t>
            </a:r>
            <a:r>
              <a:rPr lang="en-US" b="1" dirty="0"/>
              <a:t>, 2022</a:t>
            </a:r>
          </a:p>
        </p:txBody>
      </p:sp>
    </p:spTree>
  </p:cSld>
  <p:clrMapOvr>
    <a:masterClrMapping/>
  </p:clrMapOvr>
  <p:transition advTm="1332"/>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lstStyle/>
          <a:p>
            <a:pPr algn="ctr"/>
            <a:r>
              <a:rPr lang="en-US" dirty="0"/>
              <a:t>Covenant Administration</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332422" y="2057399"/>
            <a:ext cx="8524875" cy="5002017"/>
          </a:xfrm>
        </p:spPr>
        <p:txBody>
          <a:bodyPr>
            <a:normAutofit/>
          </a:bodyPr>
          <a:lstStyle/>
          <a:p>
            <a:pPr marL="723900" lvl="1" indent="-381000">
              <a:lnSpc>
                <a:spcPct val="125000"/>
              </a:lnSpc>
              <a:spcBef>
                <a:spcPct val="25000"/>
              </a:spcBef>
              <a:buClr>
                <a:schemeClr val="accent2"/>
              </a:buClr>
            </a:pPr>
            <a:r>
              <a:rPr lang="en-US" sz="2400" dirty="0">
                <a:latin typeface="Calibri (Body)"/>
              </a:rPr>
              <a:t>HOA Administrators performs MONTHLY neighborhood inspections looking for covenant violations </a:t>
            </a:r>
          </a:p>
          <a:p>
            <a:pPr marL="723900" lvl="1" indent="-381000">
              <a:lnSpc>
                <a:spcPct val="125000"/>
              </a:lnSpc>
              <a:spcBef>
                <a:spcPct val="25000"/>
              </a:spcBef>
              <a:buClr>
                <a:schemeClr val="accent2"/>
              </a:buClr>
            </a:pPr>
            <a:r>
              <a:rPr lang="en-US" sz="2400" dirty="0">
                <a:latin typeface="Calibri (Body)"/>
              </a:rPr>
              <a:t>If you suspect a potential covenant violation, please contact Sam Sullivan: </a:t>
            </a:r>
            <a:r>
              <a:rPr lang="en-US" sz="2400" dirty="0">
                <a:solidFill>
                  <a:srgbClr val="FFFF00"/>
                </a:solidFill>
                <a:latin typeface="Calibri (Body)"/>
                <a:hlinkClick r:id="rId2">
                  <a:extLst>
                    <a:ext uri="{A12FA001-AC4F-418D-AE19-62706E023703}">
                      <ahyp:hlinkClr xmlns:ahyp="http://schemas.microsoft.com/office/drawing/2018/hyperlinkcolor" val="tx"/>
                    </a:ext>
                  </a:extLst>
                </a:hlinkClick>
              </a:rPr>
              <a:t>sam@hoa-administrators.com</a:t>
            </a:r>
            <a:endParaRPr lang="en-US" sz="2400" dirty="0">
              <a:solidFill>
                <a:srgbClr val="FFFF00"/>
              </a:solidFill>
              <a:latin typeface="Calibri (Body)"/>
            </a:endParaRPr>
          </a:p>
          <a:p>
            <a:endParaRPr lang="en-US" dirty="0">
              <a:latin typeface="Calibri (Body)"/>
            </a:endParaRPr>
          </a:p>
        </p:txBody>
      </p:sp>
      <p:sp>
        <p:nvSpPr>
          <p:cNvPr id="4" name="TextBox 3">
            <a:extLst>
              <a:ext uri="{FF2B5EF4-FFF2-40B4-BE49-F238E27FC236}">
                <a16:creationId xmlns:a16="http://schemas.microsoft.com/office/drawing/2014/main" id="{31328D63-BB79-417E-ABFF-6681F84A691A}"/>
              </a:ext>
            </a:extLst>
          </p:cNvPr>
          <p:cNvSpPr txBox="1"/>
          <p:nvPr/>
        </p:nvSpPr>
        <p:spPr>
          <a:xfrm>
            <a:off x="712103" y="4760850"/>
            <a:ext cx="7543800" cy="1290803"/>
          </a:xfrm>
          <a:prstGeom prst="rect">
            <a:avLst/>
          </a:prstGeom>
          <a:solidFill>
            <a:schemeClr val="accent4">
              <a:lumMod val="75000"/>
            </a:schemeClr>
          </a:solidFill>
          <a:ln>
            <a:solidFill>
              <a:srgbClr val="3950F9"/>
            </a:solidFill>
          </a:ln>
        </p:spPr>
        <p:txBody>
          <a:bodyPr wrap="square" rtlCol="0">
            <a:spAutoFit/>
          </a:bodyPr>
          <a:lstStyle/>
          <a:p>
            <a:pPr marL="58738" lvl="2" algn="ctr">
              <a:lnSpc>
                <a:spcPct val="110000"/>
              </a:lnSpc>
              <a:defRPr/>
            </a:pPr>
            <a:r>
              <a:rPr lang="en-US" sz="2400" dirty="0">
                <a:solidFill>
                  <a:schemeClr val="bg1"/>
                </a:solidFill>
                <a:latin typeface="Calibri (Body)"/>
              </a:rPr>
              <a:t>If you are unsure about what is allowed per the CCRs, </a:t>
            </a:r>
            <a:r>
              <a:rPr lang="en-US" sz="2400" b="1" dirty="0">
                <a:solidFill>
                  <a:schemeClr val="bg1"/>
                </a:solidFill>
                <a:latin typeface="Calibri (Body)"/>
              </a:rPr>
              <a:t>please read the Community documents first</a:t>
            </a:r>
            <a:r>
              <a:rPr lang="en-US" sz="2400" dirty="0">
                <a:solidFill>
                  <a:schemeClr val="bg1"/>
                </a:solidFill>
                <a:latin typeface="Calibri (Body)"/>
              </a:rPr>
              <a:t> </a:t>
            </a:r>
            <a:br>
              <a:rPr lang="en-US" sz="2400" dirty="0">
                <a:solidFill>
                  <a:schemeClr val="bg1"/>
                </a:solidFill>
                <a:latin typeface="Calibri (Body)"/>
              </a:rPr>
            </a:br>
            <a:r>
              <a:rPr lang="en-US" sz="2400" dirty="0">
                <a:solidFill>
                  <a:schemeClr val="bg1"/>
                </a:solidFill>
                <a:latin typeface="Calibri (Body)"/>
              </a:rPr>
              <a:t>before reaching out to Sam Sullivan</a:t>
            </a:r>
          </a:p>
        </p:txBody>
      </p:sp>
    </p:spTree>
    <p:extLst>
      <p:ext uri="{BB962C8B-B14F-4D97-AF65-F5344CB8AC3E}">
        <p14:creationId xmlns:p14="http://schemas.microsoft.com/office/powerpoint/2010/main" val="2225814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D5D8-B7B6-4216-8E46-F6FC06CCCADC}"/>
              </a:ext>
            </a:extLst>
          </p:cNvPr>
          <p:cNvSpPr>
            <a:spLocks noGrp="1"/>
          </p:cNvSpPr>
          <p:nvPr>
            <p:ph type="title"/>
          </p:nvPr>
        </p:nvSpPr>
        <p:spPr/>
        <p:txBody>
          <a:bodyPr anchor="ctr"/>
          <a:lstStyle/>
          <a:p>
            <a:pPr algn="ctr"/>
            <a:r>
              <a:rPr lang="en-US" dirty="0"/>
              <a:t>What is the HOA Board entrusted to do?</a:t>
            </a:r>
          </a:p>
        </p:txBody>
      </p:sp>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939563"/>
            <a:ext cx="7982634" cy="4195481"/>
          </a:xfrm>
        </p:spPr>
        <p:txBody>
          <a:bodyPr>
            <a:normAutofit/>
          </a:bodyPr>
          <a:lstStyle/>
          <a:p>
            <a:pPr marL="723900" lvl="1" indent="-381000">
              <a:lnSpc>
                <a:spcPct val="125000"/>
              </a:lnSpc>
              <a:spcBef>
                <a:spcPct val="25000"/>
              </a:spcBef>
              <a:buClr>
                <a:schemeClr val="accent2"/>
              </a:buClr>
            </a:pPr>
            <a:r>
              <a:rPr lang="en-US" sz="2400" dirty="0">
                <a:latin typeface="Calibri (Body)"/>
              </a:rPr>
              <a:t>Maintain the common areas and work with vendors</a:t>
            </a:r>
          </a:p>
          <a:p>
            <a:pPr marL="723900" lvl="1" indent="-381000">
              <a:lnSpc>
                <a:spcPct val="125000"/>
              </a:lnSpc>
              <a:spcBef>
                <a:spcPct val="25000"/>
              </a:spcBef>
              <a:buClr>
                <a:schemeClr val="accent2"/>
              </a:buClr>
            </a:pPr>
            <a:r>
              <a:rPr lang="en-US" sz="2400" dirty="0">
                <a:latin typeface="Calibri (Body)"/>
              </a:rPr>
              <a:t>Hold all Homeowners to the same set of rules (CCR’s)</a:t>
            </a:r>
          </a:p>
          <a:p>
            <a:pPr marL="723900" lvl="1" indent="-381000">
              <a:lnSpc>
                <a:spcPct val="125000"/>
              </a:lnSpc>
              <a:spcBef>
                <a:spcPct val="25000"/>
              </a:spcBef>
              <a:buClr>
                <a:schemeClr val="accent2"/>
              </a:buClr>
            </a:pPr>
            <a:r>
              <a:rPr lang="en-US" sz="2400" dirty="0">
                <a:latin typeface="Calibri (Body)"/>
              </a:rPr>
              <a:t>Be fiduciaries of the HOA’s finances and the integrity of the Community</a:t>
            </a:r>
            <a:endParaRPr lang="en-US" sz="2400" dirty="0">
              <a:highlight>
                <a:srgbClr val="FF0000"/>
              </a:highlight>
              <a:latin typeface="Calibri (Body)"/>
            </a:endParaRPr>
          </a:p>
          <a:p>
            <a:pPr marL="723900" lvl="1" indent="-381000">
              <a:lnSpc>
                <a:spcPct val="125000"/>
              </a:lnSpc>
              <a:spcBef>
                <a:spcPct val="25000"/>
              </a:spcBef>
              <a:buClr>
                <a:schemeClr val="accent2"/>
              </a:buClr>
            </a:pPr>
            <a:r>
              <a:rPr lang="en-US" sz="2400" dirty="0">
                <a:latin typeface="Calibri (Body)"/>
              </a:rPr>
              <a:t>Review/Approve Architectural Committee requests</a:t>
            </a:r>
          </a:p>
          <a:p>
            <a:pPr marL="723900" lvl="1" indent="-381000">
              <a:lnSpc>
                <a:spcPct val="125000"/>
              </a:lnSpc>
              <a:spcBef>
                <a:spcPct val="25000"/>
              </a:spcBef>
              <a:buClr>
                <a:schemeClr val="accent2"/>
              </a:buClr>
            </a:pPr>
            <a:r>
              <a:rPr lang="en-US" sz="2400" dirty="0">
                <a:latin typeface="Calibri (Body)"/>
              </a:rPr>
              <a:t>Communicate with Homeowners and the municipality</a:t>
            </a:r>
          </a:p>
          <a:p>
            <a:endParaRPr lang="en-US" sz="2400" dirty="0">
              <a:latin typeface="Calibri (Body)"/>
            </a:endParaRPr>
          </a:p>
        </p:txBody>
      </p:sp>
    </p:spTree>
    <p:extLst>
      <p:ext uri="{BB962C8B-B14F-4D97-AF65-F5344CB8AC3E}">
        <p14:creationId xmlns:p14="http://schemas.microsoft.com/office/powerpoint/2010/main" val="1148670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Common Issues NOT covered by Aspen Crossing Patio Homes CCR’s: </a:t>
            </a:r>
          </a:p>
          <a:p>
            <a:pPr marL="1123958" lvl="2" indent="-381000">
              <a:lnSpc>
                <a:spcPct val="125000"/>
              </a:lnSpc>
              <a:spcBef>
                <a:spcPct val="25000"/>
              </a:spcBef>
              <a:buClr>
                <a:schemeClr val="accent2"/>
              </a:buClr>
            </a:pPr>
            <a:r>
              <a:rPr lang="en-US" sz="2400" dirty="0"/>
              <a:t>Speeding vehicles</a:t>
            </a:r>
          </a:p>
          <a:p>
            <a:pPr marL="1123958" lvl="2" indent="-381000">
              <a:lnSpc>
                <a:spcPct val="125000"/>
              </a:lnSpc>
              <a:spcBef>
                <a:spcPct val="25000"/>
              </a:spcBef>
              <a:buClr>
                <a:schemeClr val="accent2"/>
              </a:buClr>
            </a:pPr>
            <a:r>
              <a:rPr lang="en-US" sz="2400" dirty="0"/>
              <a:t>Construction traffic/parking</a:t>
            </a:r>
          </a:p>
          <a:p>
            <a:pPr marL="1123958" lvl="2" indent="-381000">
              <a:lnSpc>
                <a:spcPct val="125000"/>
              </a:lnSpc>
              <a:spcBef>
                <a:spcPct val="25000"/>
              </a:spcBef>
              <a:buClr>
                <a:schemeClr val="accent2"/>
              </a:buClr>
            </a:pPr>
            <a:r>
              <a:rPr lang="en-US" sz="2400" dirty="0"/>
              <a:t>Neighborhood roads and road maintenance</a:t>
            </a:r>
          </a:p>
          <a:p>
            <a:pPr marL="1123958" lvl="2" indent="-381000">
              <a:lnSpc>
                <a:spcPct val="125000"/>
              </a:lnSpc>
              <a:spcBef>
                <a:spcPct val="25000"/>
              </a:spcBef>
              <a:buClr>
                <a:schemeClr val="accent2"/>
              </a:buClr>
            </a:pPr>
            <a:r>
              <a:rPr lang="en-US" sz="2400" dirty="0"/>
              <a:t>Police or Legal matters</a:t>
            </a:r>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422910" y="477104"/>
            <a:ext cx="7543800" cy="1450757"/>
          </a:xfrm>
        </p:spPr>
        <p:txBody>
          <a:bodyPr anchor="ctr">
            <a:normAutofit fontScale="90000"/>
          </a:bodyPr>
          <a:lstStyle/>
          <a:p>
            <a:pPr algn="ctr"/>
            <a:r>
              <a:rPr lang="en-US" dirty="0"/>
              <a:t>What is NOT within the scope </a:t>
            </a:r>
            <a:br>
              <a:rPr lang="en-US" dirty="0"/>
            </a:br>
            <a:r>
              <a:rPr lang="en-US" dirty="0"/>
              <a:t>of the HOA Board?</a:t>
            </a:r>
          </a:p>
        </p:txBody>
      </p:sp>
    </p:spTree>
    <p:extLst>
      <p:ext uri="{BB962C8B-B14F-4D97-AF65-F5344CB8AC3E}">
        <p14:creationId xmlns:p14="http://schemas.microsoft.com/office/powerpoint/2010/main" val="3582703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a:bodyPr>
          <a:lstStyle/>
          <a:p>
            <a:pPr algn="ctr"/>
            <a:r>
              <a:rPr lang="en-US" dirty="0"/>
              <a:t>Financials</a:t>
            </a:r>
          </a:p>
        </p:txBody>
      </p:sp>
    </p:spTree>
    <p:extLst>
      <p:ext uri="{BB962C8B-B14F-4D97-AF65-F5344CB8AC3E}">
        <p14:creationId xmlns:p14="http://schemas.microsoft.com/office/powerpoint/2010/main" val="2711790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6145869" y="2167700"/>
            <a:ext cx="2612982" cy="2843820"/>
          </a:xfrm>
        </p:spPr>
        <p:txBody>
          <a:bodyPr>
            <a:normAutofit fontScale="92500" lnSpcReduction="20000"/>
          </a:bodyPr>
          <a:lstStyle/>
          <a:p>
            <a:r>
              <a:rPr lang="en-US" dirty="0"/>
              <a:t>Dedicated HOA bank Account (2018)</a:t>
            </a:r>
          </a:p>
          <a:p>
            <a:r>
              <a:rPr lang="en-US" dirty="0"/>
              <a:t>Developer contributed $15k to HOA (seed $)</a:t>
            </a:r>
          </a:p>
          <a:p>
            <a:r>
              <a:rPr lang="en-US" dirty="0"/>
              <a:t>Cash:  $~13k in operating acct</a:t>
            </a:r>
          </a:p>
          <a:p>
            <a:r>
              <a:rPr lang="en-US" dirty="0"/>
              <a:t>Total lots at completion = 91</a:t>
            </a:r>
          </a:p>
        </p:txBody>
      </p:sp>
      <p:sp>
        <p:nvSpPr>
          <p:cNvPr id="9" name="TextBox 8">
            <a:extLst>
              <a:ext uri="{FF2B5EF4-FFF2-40B4-BE49-F238E27FC236}">
                <a16:creationId xmlns:a16="http://schemas.microsoft.com/office/drawing/2014/main" id="{48A292E1-2BD3-405A-9622-4B2FF84F5B30}"/>
              </a:ext>
            </a:extLst>
          </p:cNvPr>
          <p:cNvSpPr txBox="1"/>
          <p:nvPr/>
        </p:nvSpPr>
        <p:spPr>
          <a:xfrm>
            <a:off x="6069330" y="1200150"/>
            <a:ext cx="2766060" cy="646331"/>
          </a:xfrm>
          <a:prstGeom prst="rect">
            <a:avLst/>
          </a:prstGeom>
          <a:noFill/>
          <a:ln>
            <a:solidFill>
              <a:schemeClr val="accent2">
                <a:lumMod val="60000"/>
                <a:lumOff val="40000"/>
              </a:schemeClr>
            </a:solidFill>
          </a:ln>
        </p:spPr>
        <p:txBody>
          <a:bodyPr wrap="square" rtlCol="0">
            <a:spAutoFit/>
          </a:bodyPr>
          <a:lstStyle/>
          <a:p>
            <a:pPr algn="ctr"/>
            <a:r>
              <a:rPr lang="en-US" dirty="0"/>
              <a:t>September, 2022 Balance Sheet</a:t>
            </a:r>
          </a:p>
        </p:txBody>
      </p:sp>
      <p:pic>
        <p:nvPicPr>
          <p:cNvPr id="4" name="Picture 3">
            <a:extLst>
              <a:ext uri="{FF2B5EF4-FFF2-40B4-BE49-F238E27FC236}">
                <a16:creationId xmlns:a16="http://schemas.microsoft.com/office/drawing/2014/main" id="{E289C8A3-AA22-9C49-7FA3-179971EE83B6}"/>
              </a:ext>
            </a:extLst>
          </p:cNvPr>
          <p:cNvPicPr>
            <a:picLocks noChangeAspect="1"/>
          </p:cNvPicPr>
          <p:nvPr/>
        </p:nvPicPr>
        <p:blipFill>
          <a:blip r:embed="rId2"/>
          <a:stretch>
            <a:fillRect/>
          </a:stretch>
        </p:blipFill>
        <p:spPr>
          <a:xfrm>
            <a:off x="137965" y="239495"/>
            <a:ext cx="5882826" cy="6076899"/>
          </a:xfrm>
          <a:prstGeom prst="rect">
            <a:avLst/>
          </a:prstGeom>
        </p:spPr>
      </p:pic>
    </p:spTree>
    <p:extLst>
      <p:ext uri="{BB962C8B-B14F-4D97-AF65-F5344CB8AC3E}">
        <p14:creationId xmlns:p14="http://schemas.microsoft.com/office/powerpoint/2010/main" val="4052260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058FF-2E91-489B-8A1B-BB18795D0854}"/>
              </a:ext>
            </a:extLst>
          </p:cNvPr>
          <p:cNvSpPr>
            <a:spLocks noGrp="1"/>
          </p:cNvSpPr>
          <p:nvPr>
            <p:ph type="title"/>
          </p:nvPr>
        </p:nvSpPr>
        <p:spPr>
          <a:xfrm>
            <a:off x="5855366" y="129160"/>
            <a:ext cx="2972179" cy="878365"/>
          </a:xfrm>
          <a:ln>
            <a:solidFill>
              <a:schemeClr val="accent2"/>
            </a:solidFill>
          </a:ln>
        </p:spPr>
        <p:txBody>
          <a:bodyPr/>
          <a:lstStyle/>
          <a:p>
            <a:pPr algn="ctr"/>
            <a:r>
              <a:rPr lang="en-US" sz="1800" dirty="0"/>
              <a:t>HOA Financials – September 2022 Profit Statement</a:t>
            </a:r>
          </a:p>
        </p:txBody>
      </p:sp>
      <p:sp>
        <p:nvSpPr>
          <p:cNvPr id="3" name="Content Placeholder 2">
            <a:extLst>
              <a:ext uri="{FF2B5EF4-FFF2-40B4-BE49-F238E27FC236}">
                <a16:creationId xmlns:a16="http://schemas.microsoft.com/office/drawing/2014/main" id="{D4DE1EB5-85C8-4242-9FFD-DC76A4E61698}"/>
              </a:ext>
            </a:extLst>
          </p:cNvPr>
          <p:cNvSpPr>
            <a:spLocks noGrp="1"/>
          </p:cNvSpPr>
          <p:nvPr>
            <p:ph idx="1"/>
          </p:nvPr>
        </p:nvSpPr>
        <p:spPr>
          <a:xfrm>
            <a:off x="5880381" y="1235242"/>
            <a:ext cx="3231647" cy="4455843"/>
          </a:xfrm>
        </p:spPr>
        <p:txBody>
          <a:bodyPr>
            <a:normAutofit/>
          </a:bodyPr>
          <a:lstStyle/>
          <a:p>
            <a:r>
              <a:rPr lang="en-US" sz="1600" dirty="0"/>
              <a:t>2022 Annual Dues $450</a:t>
            </a:r>
          </a:p>
          <a:p>
            <a:r>
              <a:rPr lang="en-US" sz="1600" dirty="0"/>
              <a:t>88 homes (</a:t>
            </a:r>
            <a:r>
              <a:rPr lang="en-US" sz="1200" dirty="0"/>
              <a:t>September 30</a:t>
            </a:r>
            <a:r>
              <a:rPr lang="en-US" sz="1600" dirty="0"/>
              <a:t>) </a:t>
            </a:r>
          </a:p>
          <a:p>
            <a:pPr lvl="1"/>
            <a:r>
              <a:rPr lang="en-US" sz="1400" dirty="0"/>
              <a:t>Under contract:  +3</a:t>
            </a:r>
          </a:p>
          <a:p>
            <a:r>
              <a:rPr lang="en-US" sz="1600" dirty="0"/>
              <a:t>Budget assumes all homeowners pay dues </a:t>
            </a:r>
          </a:p>
          <a:p>
            <a:pPr lvl="1"/>
            <a:r>
              <a:rPr lang="en-US" sz="1400" dirty="0"/>
              <a:t>4 outstanding (9/30)</a:t>
            </a:r>
          </a:p>
          <a:p>
            <a:r>
              <a:rPr lang="en-US" sz="1600" dirty="0"/>
              <a:t>CHRG still pays portion of dues</a:t>
            </a:r>
          </a:p>
          <a:p>
            <a:r>
              <a:rPr lang="en-US" sz="1600" dirty="0"/>
              <a:t> ~$3,650 monthly burn rate </a:t>
            </a:r>
          </a:p>
          <a:p>
            <a:r>
              <a:rPr lang="en-US" sz="1600" dirty="0"/>
              <a:t>2022 Financials are on AC SF HOA Website</a:t>
            </a:r>
          </a:p>
        </p:txBody>
      </p:sp>
      <p:sp>
        <p:nvSpPr>
          <p:cNvPr id="7" name="Oval 6">
            <a:extLst>
              <a:ext uri="{FF2B5EF4-FFF2-40B4-BE49-F238E27FC236}">
                <a16:creationId xmlns:a16="http://schemas.microsoft.com/office/drawing/2014/main" id="{D10509ED-0F41-4F8F-B669-4306DD23AAB2}"/>
              </a:ext>
            </a:extLst>
          </p:cNvPr>
          <p:cNvSpPr/>
          <p:nvPr/>
        </p:nvSpPr>
        <p:spPr>
          <a:xfrm>
            <a:off x="5499288" y="5948786"/>
            <a:ext cx="470263" cy="2002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578E072-6270-4AAD-B123-1BDAE7C72660}"/>
              </a:ext>
            </a:extLst>
          </p:cNvPr>
          <p:cNvSpPr txBox="1"/>
          <p:nvPr/>
        </p:nvSpPr>
        <p:spPr>
          <a:xfrm>
            <a:off x="6083735" y="5272471"/>
            <a:ext cx="2743810" cy="646331"/>
          </a:xfrm>
          <a:prstGeom prst="rect">
            <a:avLst/>
          </a:prstGeom>
          <a:solidFill>
            <a:schemeClr val="bg1"/>
          </a:solidFill>
          <a:ln>
            <a:solidFill>
              <a:schemeClr val="accent2"/>
            </a:solidFill>
          </a:ln>
        </p:spPr>
        <p:txBody>
          <a:bodyPr wrap="square" rtlCol="0">
            <a:spAutoFit/>
          </a:bodyPr>
          <a:lstStyle/>
          <a:p>
            <a:pPr algn="ctr"/>
            <a:r>
              <a:rPr lang="en-US" dirty="0"/>
              <a:t>Dues will increase to $500 on 1/1/23</a:t>
            </a:r>
          </a:p>
        </p:txBody>
      </p:sp>
      <p:pic>
        <p:nvPicPr>
          <p:cNvPr id="10" name="Picture 9">
            <a:extLst>
              <a:ext uri="{FF2B5EF4-FFF2-40B4-BE49-F238E27FC236}">
                <a16:creationId xmlns:a16="http://schemas.microsoft.com/office/drawing/2014/main" id="{0161A30A-5D3A-4B39-19A1-5B1EBA08A410}"/>
              </a:ext>
            </a:extLst>
          </p:cNvPr>
          <p:cNvPicPr>
            <a:picLocks noChangeAspect="1"/>
          </p:cNvPicPr>
          <p:nvPr/>
        </p:nvPicPr>
        <p:blipFill>
          <a:blip r:embed="rId2"/>
          <a:stretch>
            <a:fillRect/>
          </a:stretch>
        </p:blipFill>
        <p:spPr>
          <a:xfrm>
            <a:off x="70337" y="129160"/>
            <a:ext cx="5757255" cy="6327911"/>
          </a:xfrm>
          <a:prstGeom prst="rect">
            <a:avLst/>
          </a:prstGeom>
        </p:spPr>
      </p:pic>
    </p:spTree>
    <p:extLst>
      <p:ext uri="{BB962C8B-B14F-4D97-AF65-F5344CB8AC3E}">
        <p14:creationId xmlns:p14="http://schemas.microsoft.com/office/powerpoint/2010/main" val="3621997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3133618"/>
            <a:ext cx="7543800" cy="1191494"/>
          </a:xfrm>
        </p:spPr>
        <p:txBody>
          <a:bodyPr anchor="ctr">
            <a:normAutofit fontScale="90000"/>
          </a:bodyPr>
          <a:lstStyle/>
          <a:p>
            <a:pPr algn="ctr"/>
            <a:r>
              <a:rPr lang="en-US" dirty="0"/>
              <a:t>Community Activity</a:t>
            </a:r>
          </a:p>
        </p:txBody>
      </p:sp>
    </p:spTree>
    <p:extLst>
      <p:ext uri="{BB962C8B-B14F-4D97-AF65-F5344CB8AC3E}">
        <p14:creationId xmlns:p14="http://schemas.microsoft.com/office/powerpoint/2010/main" val="427773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646999"/>
            <a:ext cx="7982634" cy="4195481"/>
          </a:xfrm>
        </p:spPr>
        <p:txBody>
          <a:bodyPr>
            <a:normAutofit lnSpcReduction="10000"/>
          </a:bodyPr>
          <a:lstStyle/>
          <a:p>
            <a:pPr marL="723900" lvl="1" indent="-381000">
              <a:lnSpc>
                <a:spcPct val="125000"/>
              </a:lnSpc>
              <a:spcBef>
                <a:spcPct val="25000"/>
              </a:spcBef>
              <a:buClr>
                <a:schemeClr val="accent2"/>
              </a:buClr>
            </a:pPr>
            <a:r>
              <a:rPr lang="en-US" sz="2400" dirty="0"/>
              <a:t>This is a Community finishing out the active Construction phase. As such, some construction debris will be present but it should be minimal moving forward. We appreciate your patience. </a:t>
            </a:r>
          </a:p>
          <a:p>
            <a:pPr marL="723900" lvl="1" indent="-381000">
              <a:lnSpc>
                <a:spcPct val="125000"/>
              </a:lnSpc>
              <a:spcBef>
                <a:spcPct val="25000"/>
              </a:spcBef>
              <a:buClr>
                <a:schemeClr val="accent2"/>
              </a:buClr>
            </a:pPr>
            <a:r>
              <a:rPr lang="en-US" sz="2400" dirty="0"/>
              <a:t>If you have any Construction-related Community issues to report (excessive debris, issues with your home, etc) please report via Capital Homes Warranty website: </a:t>
            </a:r>
            <a:r>
              <a:rPr lang="en-US" sz="24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https://www.capitalhomes.com/warranty</a:t>
            </a: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Construction Update</a:t>
            </a:r>
          </a:p>
        </p:txBody>
      </p:sp>
    </p:spTree>
    <p:extLst>
      <p:ext uri="{BB962C8B-B14F-4D97-AF65-F5344CB8AC3E}">
        <p14:creationId xmlns:p14="http://schemas.microsoft.com/office/powerpoint/2010/main" val="2517025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292464" y="2073127"/>
            <a:ext cx="7982634" cy="4195481"/>
          </a:xfrm>
        </p:spPr>
        <p:txBody>
          <a:bodyPr>
            <a:normAutofit/>
          </a:bodyPr>
          <a:lstStyle/>
          <a:p>
            <a:pPr marL="723900" lvl="1" indent="-381000">
              <a:lnSpc>
                <a:spcPct val="125000"/>
              </a:lnSpc>
              <a:spcBef>
                <a:spcPct val="25000"/>
              </a:spcBef>
              <a:buClr>
                <a:schemeClr val="accent2"/>
              </a:buClr>
            </a:pPr>
            <a:r>
              <a:rPr lang="en-US" sz="2400" dirty="0"/>
              <a:t>2021 and 2022 saw continued growth and near close-out of the Community</a:t>
            </a:r>
          </a:p>
          <a:p>
            <a:pPr marL="723900" lvl="1" indent="-381000">
              <a:lnSpc>
                <a:spcPct val="125000"/>
              </a:lnSpc>
              <a:spcBef>
                <a:spcPct val="25000"/>
              </a:spcBef>
              <a:buClr>
                <a:schemeClr val="accent2"/>
              </a:buClr>
            </a:pPr>
            <a:r>
              <a:rPr lang="en-US" sz="2400" dirty="0"/>
              <a:t>23 homes closed year to date as of Sept, 2022.</a:t>
            </a:r>
            <a:r>
              <a:rPr lang="en-US" sz="2400" dirty="0">
                <a:highlight>
                  <a:srgbClr val="FF0000"/>
                </a:highlight>
              </a:rPr>
              <a:t> </a:t>
            </a:r>
          </a:p>
          <a:p>
            <a:pPr marL="723900" lvl="1" indent="-381000">
              <a:lnSpc>
                <a:spcPct val="125000"/>
              </a:lnSpc>
              <a:spcBef>
                <a:spcPct val="25000"/>
              </a:spcBef>
              <a:buClr>
                <a:schemeClr val="accent2"/>
              </a:buClr>
            </a:pPr>
            <a:r>
              <a:rPr lang="en-US" sz="2400" dirty="0"/>
              <a:t>CHRG is almost sold through the Community and will be transitioning the HOA management to the Homeowners in mid-2023. </a:t>
            </a:r>
          </a:p>
          <a:p>
            <a:pPr marL="723900" lvl="1" indent="-381000">
              <a:lnSpc>
                <a:spcPct val="125000"/>
              </a:lnSpc>
              <a:spcBef>
                <a:spcPct val="25000"/>
              </a:spcBef>
              <a:buClr>
                <a:schemeClr val="accent2"/>
              </a:buClr>
            </a:pPr>
            <a:r>
              <a:rPr lang="en-US" sz="2400" dirty="0">
                <a:solidFill>
                  <a:srgbClr val="FFFF00"/>
                </a:solidFill>
                <a:hlinkClick r:id="rId2">
                  <a:extLst>
                    <a:ext uri="{A12FA001-AC4F-418D-AE19-62706E023703}">
                      <ahyp:hlinkClr xmlns:ahyp="http://schemas.microsoft.com/office/drawing/2018/hyperlinkcolor" val="tx"/>
                    </a:ext>
                  </a:extLst>
                </a:hlinkClick>
              </a:rPr>
              <a:t>See, Click, Fix</a:t>
            </a:r>
            <a:r>
              <a:rPr lang="en-US" sz="2400" dirty="0"/>
              <a:t> – VERY </a:t>
            </a:r>
            <a:r>
              <a:rPr lang="en-US" sz="2400"/>
              <a:t>helpful program </a:t>
            </a:r>
            <a:r>
              <a:rPr lang="en-US" sz="2400" dirty="0"/>
              <a:t>for residents to </a:t>
            </a:r>
            <a:r>
              <a:rPr lang="en-US" sz="2400"/>
              <a:t>report issues to City of BA</a:t>
            </a: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dirty="0"/>
              <a:t>2021 – 2022 Activity</a:t>
            </a:r>
          </a:p>
        </p:txBody>
      </p:sp>
    </p:spTree>
    <p:extLst>
      <p:ext uri="{BB962C8B-B14F-4D97-AF65-F5344CB8AC3E}">
        <p14:creationId xmlns:p14="http://schemas.microsoft.com/office/powerpoint/2010/main" val="2671849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753E0A-38C9-4179-B00F-30E19776CEC3}"/>
              </a:ext>
            </a:extLst>
          </p:cNvPr>
          <p:cNvSpPr>
            <a:spLocks noGrp="1"/>
          </p:cNvSpPr>
          <p:nvPr>
            <p:ph idx="1"/>
          </p:nvPr>
        </p:nvSpPr>
        <p:spPr>
          <a:xfrm>
            <a:off x="384126" y="1737361"/>
            <a:ext cx="7982634" cy="4195481"/>
          </a:xfrm>
        </p:spPr>
        <p:txBody>
          <a:bodyPr>
            <a:normAutofit fontScale="85000" lnSpcReduction="10000"/>
          </a:bodyPr>
          <a:lstStyle/>
          <a:p>
            <a:pPr marL="723900" lvl="1" indent="-381000">
              <a:lnSpc>
                <a:spcPct val="125000"/>
              </a:lnSpc>
              <a:spcBef>
                <a:spcPct val="25000"/>
              </a:spcBef>
              <a:buClr>
                <a:schemeClr val="accent2"/>
              </a:buClr>
            </a:pPr>
            <a:r>
              <a:rPr lang="en-US" sz="2400" dirty="0"/>
              <a:t>The HOA Board transition will likely take place mid 2023 and we will post ample notice and information on the HOA website (</a:t>
            </a:r>
            <a:r>
              <a:rPr lang="en-US" sz="2400" dirty="0">
                <a:solidFill>
                  <a:srgbClr val="FFFF00"/>
                </a:solidFill>
                <a:hlinkClick r:id="rId2">
                  <a:extLst>
                    <a:ext uri="{A12FA001-AC4F-418D-AE19-62706E023703}">
                      <ahyp:hlinkClr xmlns:ahyp="http://schemas.microsoft.com/office/drawing/2018/hyperlinkcolor" val="tx"/>
                    </a:ext>
                  </a:extLst>
                </a:hlinkClick>
              </a:rPr>
              <a:t>www.aspencrossinghoa.com</a:t>
            </a:r>
            <a:r>
              <a:rPr lang="en-US" sz="2400" dirty="0"/>
              <a:t>)</a:t>
            </a:r>
          </a:p>
          <a:p>
            <a:pPr marL="723900" lvl="1" indent="-381000">
              <a:lnSpc>
                <a:spcPct val="125000"/>
              </a:lnSpc>
              <a:spcBef>
                <a:spcPct val="25000"/>
              </a:spcBef>
              <a:buClr>
                <a:schemeClr val="accent2"/>
              </a:buClr>
            </a:pPr>
            <a:r>
              <a:rPr lang="en-US" sz="2400" dirty="0"/>
              <a:t>We will distribute details well in advance of next year’s Annual HOA Meeting and will plan to hold the election at next year’s meeting with target Turnover Date of 7/1/2023.</a:t>
            </a:r>
          </a:p>
          <a:p>
            <a:pPr marL="723900" lvl="1" indent="-381000">
              <a:lnSpc>
                <a:spcPct val="125000"/>
              </a:lnSpc>
              <a:spcBef>
                <a:spcPct val="25000"/>
              </a:spcBef>
              <a:buClr>
                <a:schemeClr val="accent2"/>
              </a:buClr>
            </a:pPr>
            <a:r>
              <a:rPr lang="en-US" sz="2400" dirty="0"/>
              <a:t>We strongly encourage Homeowner participation in their Community’s future! </a:t>
            </a:r>
          </a:p>
          <a:p>
            <a:pPr marL="723900" lvl="1" indent="-381000">
              <a:lnSpc>
                <a:spcPct val="125000"/>
              </a:lnSpc>
              <a:spcBef>
                <a:spcPct val="25000"/>
              </a:spcBef>
              <a:buClr>
                <a:schemeClr val="accent2"/>
              </a:buClr>
            </a:pPr>
            <a:r>
              <a:rPr lang="en-US" sz="2400" dirty="0"/>
              <a:t>HOA Administrators will be glad to continue Financial Services for 2023 to aid in transition</a:t>
            </a:r>
          </a:p>
          <a:p>
            <a:pPr marL="723900" lvl="1" indent="-381000">
              <a:lnSpc>
                <a:spcPct val="125000"/>
              </a:lnSpc>
              <a:spcBef>
                <a:spcPct val="25000"/>
              </a:spcBef>
              <a:buClr>
                <a:schemeClr val="accent2"/>
              </a:buClr>
            </a:pPr>
            <a:endParaRPr lang="en-US" sz="2400" dirty="0">
              <a:solidFill>
                <a:schemeClr val="accent4">
                  <a:lumMod val="60000"/>
                  <a:lumOff val="40000"/>
                </a:schemeClr>
              </a:solidFill>
            </a:endParaRPr>
          </a:p>
          <a:p>
            <a:pPr marL="342900" lvl="1" indent="0">
              <a:lnSpc>
                <a:spcPct val="125000"/>
              </a:lnSpc>
              <a:spcBef>
                <a:spcPct val="25000"/>
              </a:spcBef>
              <a:buClr>
                <a:schemeClr val="accent2"/>
              </a:buClr>
              <a:buNone/>
            </a:pPr>
            <a:endParaRPr lang="en-US" sz="2400" dirty="0"/>
          </a:p>
          <a:p>
            <a:pPr marL="342900" lvl="1" indent="0">
              <a:lnSpc>
                <a:spcPct val="125000"/>
              </a:lnSpc>
              <a:spcBef>
                <a:spcPct val="25000"/>
              </a:spcBef>
              <a:buClr>
                <a:schemeClr val="accent2"/>
              </a:buClr>
              <a:buNone/>
            </a:pPr>
            <a:endParaRPr lang="en-US" sz="2400" dirty="0"/>
          </a:p>
          <a:p>
            <a:endParaRPr lang="en-US" dirty="0"/>
          </a:p>
        </p:txBody>
      </p:sp>
      <p:sp>
        <p:nvSpPr>
          <p:cNvPr id="7" name="Title 1">
            <a:extLst>
              <a:ext uri="{FF2B5EF4-FFF2-40B4-BE49-F238E27FC236}">
                <a16:creationId xmlns:a16="http://schemas.microsoft.com/office/drawing/2014/main" id="{3A021BE7-995F-4E73-BEB8-64B5136F05CC}"/>
              </a:ext>
            </a:extLst>
          </p:cNvPr>
          <p:cNvSpPr>
            <a:spLocks noGrp="1"/>
          </p:cNvSpPr>
          <p:nvPr>
            <p:ph type="title"/>
          </p:nvPr>
        </p:nvSpPr>
        <p:spPr>
          <a:xfrm>
            <a:off x="822960" y="286604"/>
            <a:ext cx="7543800" cy="1450757"/>
          </a:xfrm>
        </p:spPr>
        <p:txBody>
          <a:bodyPr anchor="ctr">
            <a:normAutofit/>
          </a:bodyPr>
          <a:lstStyle/>
          <a:p>
            <a:pPr algn="ctr"/>
            <a:r>
              <a:rPr lang="en-US"/>
              <a:t>2023 </a:t>
            </a:r>
            <a:r>
              <a:rPr lang="en-US" dirty="0"/>
              <a:t>HOA Transition</a:t>
            </a:r>
          </a:p>
        </p:txBody>
      </p:sp>
    </p:spTree>
    <p:extLst>
      <p:ext uri="{BB962C8B-B14F-4D97-AF65-F5344CB8AC3E}">
        <p14:creationId xmlns:p14="http://schemas.microsoft.com/office/powerpoint/2010/main" val="180127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BC92-0E47-4BF0-9D75-D8F78F6C02A1}"/>
              </a:ext>
            </a:extLst>
          </p:cNvPr>
          <p:cNvSpPr>
            <a:spLocks noGrp="1"/>
          </p:cNvSpPr>
          <p:nvPr>
            <p:ph type="title"/>
          </p:nvPr>
        </p:nvSpPr>
        <p:spPr/>
        <p:txBody>
          <a:bodyPr/>
          <a:lstStyle/>
          <a:p>
            <a:pPr marL="685800" indent="-685800">
              <a:buFont typeface="Wingdings" panose="05000000000000000000" pitchFamily="2" charset="2"/>
              <a:buChar char="q"/>
            </a:pPr>
            <a:r>
              <a:rPr lang="en-US" dirty="0"/>
              <a:t>Agenda</a:t>
            </a:r>
          </a:p>
        </p:txBody>
      </p:sp>
      <p:sp>
        <p:nvSpPr>
          <p:cNvPr id="3" name="Content Placeholder 2">
            <a:extLst>
              <a:ext uri="{FF2B5EF4-FFF2-40B4-BE49-F238E27FC236}">
                <a16:creationId xmlns:a16="http://schemas.microsoft.com/office/drawing/2014/main" id="{C91157D0-8E4E-4EDB-86D5-C35FF0657C4C}"/>
              </a:ext>
            </a:extLst>
          </p:cNvPr>
          <p:cNvSpPr>
            <a:spLocks noGrp="1"/>
          </p:cNvSpPr>
          <p:nvPr>
            <p:ph idx="1"/>
          </p:nvPr>
        </p:nvSpPr>
        <p:spPr>
          <a:xfrm>
            <a:off x="895929" y="1996666"/>
            <a:ext cx="6711654" cy="4195481"/>
          </a:xfrm>
          <a:noFill/>
        </p:spPr>
        <p:txBody>
          <a:bodyPr>
            <a:normAutofit/>
          </a:bodyPr>
          <a:lstStyle/>
          <a:p>
            <a:pPr>
              <a:lnSpc>
                <a:spcPct val="90000"/>
              </a:lnSpc>
              <a:buClr>
                <a:schemeClr val="accent2"/>
              </a:buClr>
              <a:buFont typeface="Wingdings" panose="05000000000000000000" pitchFamily="2" charset="2"/>
              <a:buChar char="q"/>
            </a:pPr>
            <a:r>
              <a:rPr lang="en-US" dirty="0"/>
              <a:t>Board Introduction</a:t>
            </a:r>
          </a:p>
          <a:p>
            <a:pPr>
              <a:lnSpc>
                <a:spcPct val="90000"/>
              </a:lnSpc>
              <a:buClr>
                <a:schemeClr val="accent2"/>
              </a:buClr>
              <a:buFont typeface="Wingdings" panose="05000000000000000000" pitchFamily="2" charset="2"/>
              <a:buChar char="q"/>
            </a:pPr>
            <a:r>
              <a:rPr lang="en-US" dirty="0"/>
              <a:t>HOA, Administrators, &amp; Website Overview</a:t>
            </a:r>
          </a:p>
          <a:p>
            <a:pPr>
              <a:lnSpc>
                <a:spcPct val="90000"/>
              </a:lnSpc>
              <a:buClr>
                <a:schemeClr val="accent2"/>
              </a:buClr>
              <a:buFont typeface="Wingdings" panose="05000000000000000000" pitchFamily="2" charset="2"/>
              <a:buChar char="q"/>
            </a:pPr>
            <a:r>
              <a:rPr lang="en-US" dirty="0"/>
              <a:t>Covenants / Bylaws Overview</a:t>
            </a:r>
          </a:p>
          <a:p>
            <a:pPr>
              <a:lnSpc>
                <a:spcPct val="90000"/>
              </a:lnSpc>
              <a:buClr>
                <a:schemeClr val="accent2"/>
              </a:buClr>
              <a:buFont typeface="Wingdings" panose="05000000000000000000" pitchFamily="2" charset="2"/>
              <a:buChar char="q"/>
            </a:pPr>
            <a:r>
              <a:rPr lang="en-US" dirty="0"/>
              <a:t>2021-2022 Activities &amp; Updates </a:t>
            </a:r>
          </a:p>
          <a:p>
            <a:pPr marL="742950" lvl="1" indent="-285750">
              <a:lnSpc>
                <a:spcPct val="90000"/>
              </a:lnSpc>
              <a:buClr>
                <a:schemeClr val="accent2"/>
              </a:buClr>
              <a:buFont typeface="Wingdings" panose="05000000000000000000" pitchFamily="2" charset="2"/>
              <a:buChar char="q"/>
            </a:pPr>
            <a:r>
              <a:rPr lang="en-US" dirty="0"/>
              <a:t>Financial Review</a:t>
            </a:r>
          </a:p>
          <a:p>
            <a:pPr lvl="1">
              <a:lnSpc>
                <a:spcPct val="90000"/>
              </a:lnSpc>
              <a:buClr>
                <a:schemeClr val="accent2"/>
              </a:buClr>
              <a:buFont typeface="Wingdings" panose="05000000000000000000" pitchFamily="2" charset="2"/>
              <a:buChar char="q"/>
            </a:pPr>
            <a:r>
              <a:rPr lang="en-US" dirty="0"/>
              <a:t>Q3 &amp; Q4 Projected Activities </a:t>
            </a:r>
          </a:p>
          <a:p>
            <a:pPr>
              <a:lnSpc>
                <a:spcPct val="90000"/>
              </a:lnSpc>
              <a:buClr>
                <a:schemeClr val="accent2"/>
              </a:buClr>
              <a:buFont typeface="Wingdings" panose="05000000000000000000" pitchFamily="2" charset="2"/>
              <a:buChar char="q"/>
            </a:pPr>
            <a:r>
              <a:rPr lang="en-US" dirty="0"/>
              <a:t>Questions</a:t>
            </a:r>
          </a:p>
          <a:p>
            <a:pPr>
              <a:lnSpc>
                <a:spcPct val="90000"/>
              </a:lnSpc>
              <a:buClr>
                <a:schemeClr val="accent2"/>
              </a:buClr>
              <a:buFont typeface="Wingdings" panose="05000000000000000000" pitchFamily="2" charset="2"/>
              <a:buChar char="q"/>
            </a:pPr>
            <a:r>
              <a:rPr lang="en-US" dirty="0"/>
              <a:t>End of Meeting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722517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1044310" y="2216671"/>
            <a:ext cx="7055380" cy="1400530"/>
          </a:xfrm>
        </p:spPr>
        <p:txBody>
          <a:bodyPr/>
          <a:lstStyle/>
          <a:p>
            <a:pPr algn="ctr"/>
            <a:r>
              <a:rPr lang="en-US" dirty="0"/>
              <a:t>Questions from Homeowners</a:t>
            </a:r>
          </a:p>
        </p:txBody>
      </p:sp>
    </p:spTree>
    <p:extLst>
      <p:ext uri="{BB962C8B-B14F-4D97-AF65-F5344CB8AC3E}">
        <p14:creationId xmlns:p14="http://schemas.microsoft.com/office/powerpoint/2010/main" val="2170514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D701F-1C40-4F04-94B7-FBC05F9A3977}"/>
              </a:ext>
            </a:extLst>
          </p:cNvPr>
          <p:cNvSpPr>
            <a:spLocks noGrp="1"/>
          </p:cNvSpPr>
          <p:nvPr>
            <p:ph type="title"/>
          </p:nvPr>
        </p:nvSpPr>
        <p:spPr>
          <a:xfrm>
            <a:off x="922304" y="1037104"/>
            <a:ext cx="7055380" cy="1400530"/>
          </a:xfrm>
        </p:spPr>
        <p:txBody>
          <a:bodyPr>
            <a:normAutofit fontScale="90000"/>
          </a:bodyPr>
          <a:lstStyle/>
          <a:p>
            <a:pPr algn="ctr"/>
            <a:r>
              <a:rPr lang="en-US" sz="5300" dirty="0"/>
              <a:t>Meeting Adjourned</a:t>
            </a:r>
            <a:br>
              <a:rPr lang="en-US" sz="4800" dirty="0"/>
            </a:br>
            <a:br>
              <a:rPr lang="en-US" sz="4800" dirty="0"/>
            </a:br>
            <a:br>
              <a:rPr lang="en-US" dirty="0"/>
            </a:br>
            <a:r>
              <a:rPr lang="en-US" sz="3600" dirty="0"/>
              <a:t>And don’t forget to visit the </a:t>
            </a:r>
            <a:br>
              <a:rPr lang="en-US" sz="3600" dirty="0"/>
            </a:br>
            <a:r>
              <a:rPr lang="en-US" sz="3600" dirty="0"/>
              <a:t>Aspen Crossing Single Family</a:t>
            </a:r>
            <a:br>
              <a:rPr lang="en-US" sz="3600" dirty="0"/>
            </a:br>
            <a:r>
              <a:rPr lang="en-US" sz="3600" dirty="0"/>
              <a:t>HOA website!</a:t>
            </a:r>
            <a:br>
              <a:rPr lang="en-US" dirty="0"/>
            </a:br>
            <a:br>
              <a:rPr lang="en-US" dirty="0"/>
            </a:br>
            <a:r>
              <a:rPr lang="en-US" sz="27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www</a:t>
            </a:r>
            <a:r>
              <a:rPr lang="en-US" sz="2700">
                <a:solidFill>
                  <a:schemeClr val="accent4">
                    <a:lumMod val="60000"/>
                    <a:lumOff val="40000"/>
                  </a:schemeClr>
                </a:solidFill>
                <a:hlinkClick r:id="rId2">
                  <a:extLst>
                    <a:ext uri="{A12FA001-AC4F-418D-AE19-62706E023703}">
                      <ahyp:hlinkClr xmlns:ahyp="http://schemas.microsoft.com/office/drawing/2018/hyperlinkcolor" val="tx"/>
                    </a:ext>
                  </a:extLst>
                </a:hlinkClick>
              </a:rPr>
              <a:t>.AspenCrossingHOA.</a:t>
            </a:r>
            <a:r>
              <a:rPr lang="en-US" sz="2700" dirty="0">
                <a:solidFill>
                  <a:schemeClr val="accent4">
                    <a:lumMod val="60000"/>
                    <a:lumOff val="40000"/>
                  </a:schemeClr>
                </a:solidFill>
                <a:hlinkClick r:id="rId2">
                  <a:extLst>
                    <a:ext uri="{A12FA001-AC4F-418D-AE19-62706E023703}">
                      <ahyp:hlinkClr xmlns:ahyp="http://schemas.microsoft.com/office/drawing/2018/hyperlinkcolor" val="tx"/>
                    </a:ext>
                  </a:extLst>
                </a:hlinkClick>
              </a:rPr>
              <a:t>com</a:t>
            </a:r>
            <a:endParaRPr lang="en-US" sz="3100" dirty="0">
              <a:solidFill>
                <a:schemeClr val="accent4">
                  <a:lumMod val="60000"/>
                  <a:lumOff val="40000"/>
                </a:schemeClr>
              </a:solidFill>
            </a:endParaRPr>
          </a:p>
        </p:txBody>
      </p:sp>
    </p:spTree>
    <p:extLst>
      <p:ext uri="{BB962C8B-B14F-4D97-AF65-F5344CB8AC3E}">
        <p14:creationId xmlns:p14="http://schemas.microsoft.com/office/powerpoint/2010/main" val="423125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643E5-D1B1-4EEE-8D58-1EE9E4A63584}"/>
              </a:ext>
            </a:extLst>
          </p:cNvPr>
          <p:cNvSpPr>
            <a:spLocks noGrp="1"/>
          </p:cNvSpPr>
          <p:nvPr>
            <p:ph type="title"/>
          </p:nvPr>
        </p:nvSpPr>
        <p:spPr/>
        <p:txBody>
          <a:bodyPr/>
          <a:lstStyle/>
          <a:p>
            <a:r>
              <a:rPr lang="en-US" dirty="0"/>
              <a:t>HOA Board </a:t>
            </a:r>
            <a:br>
              <a:rPr lang="en-US" dirty="0"/>
            </a:br>
            <a:r>
              <a:rPr lang="en-US" dirty="0"/>
              <a:t>Introduction </a:t>
            </a:r>
          </a:p>
        </p:txBody>
      </p:sp>
      <p:graphicFrame>
        <p:nvGraphicFramePr>
          <p:cNvPr id="8" name="Table 8">
            <a:extLst>
              <a:ext uri="{FF2B5EF4-FFF2-40B4-BE49-F238E27FC236}">
                <a16:creationId xmlns:a16="http://schemas.microsoft.com/office/drawing/2014/main" id="{D39D1EB0-7718-4CB1-B362-8E6E9D993E44}"/>
              </a:ext>
            </a:extLst>
          </p:cNvPr>
          <p:cNvGraphicFramePr>
            <a:graphicFrameLocks noGrp="1"/>
          </p:cNvGraphicFramePr>
          <p:nvPr>
            <p:ph idx="1"/>
          </p:nvPr>
        </p:nvGraphicFramePr>
        <p:xfrm>
          <a:off x="370681" y="2364743"/>
          <a:ext cx="8402638" cy="3550284"/>
        </p:xfrm>
        <a:graphic>
          <a:graphicData uri="http://schemas.openxmlformats.org/drawingml/2006/table">
            <a:tbl>
              <a:tblPr firstRow="1" bandRow="1">
                <a:tableStyleId>{F5AB1C69-6EDB-4FF4-983F-18BD219EF322}</a:tableStyleId>
              </a:tblPr>
              <a:tblGrid>
                <a:gridCol w="3930341">
                  <a:extLst>
                    <a:ext uri="{9D8B030D-6E8A-4147-A177-3AD203B41FA5}">
                      <a16:colId xmlns:a16="http://schemas.microsoft.com/office/drawing/2014/main" val="3964583627"/>
                    </a:ext>
                  </a:extLst>
                </a:gridCol>
                <a:gridCol w="4472297">
                  <a:extLst>
                    <a:ext uri="{9D8B030D-6E8A-4147-A177-3AD203B41FA5}">
                      <a16:colId xmlns:a16="http://schemas.microsoft.com/office/drawing/2014/main" val="1489116568"/>
                    </a:ext>
                  </a:extLst>
                </a:gridCol>
              </a:tblGrid>
              <a:tr h="567531">
                <a:tc>
                  <a:txBody>
                    <a:bodyPr/>
                    <a:lstStyle/>
                    <a:p>
                      <a:pPr algn="ctr"/>
                      <a:r>
                        <a:rPr lang="en-US" dirty="0"/>
                        <a:t>Board Member</a:t>
                      </a:r>
                    </a:p>
                  </a:txBody>
                  <a:tcPr anchor="ctr"/>
                </a:tc>
                <a:tc>
                  <a:txBody>
                    <a:bodyPr/>
                    <a:lstStyle/>
                    <a:p>
                      <a:pPr algn="ctr"/>
                      <a:r>
                        <a:rPr lang="en-US" dirty="0"/>
                        <a:t>Role / Responsibility</a:t>
                      </a:r>
                    </a:p>
                  </a:txBody>
                  <a:tcPr anchor="ctr"/>
                </a:tc>
                <a:extLst>
                  <a:ext uri="{0D108BD9-81ED-4DB2-BD59-A6C34878D82A}">
                    <a16:rowId xmlns:a16="http://schemas.microsoft.com/office/drawing/2014/main" val="390694644"/>
                  </a:ext>
                </a:extLst>
              </a:tr>
              <a:tr h="567531">
                <a:tc>
                  <a:txBody>
                    <a:bodyPr/>
                    <a:lstStyle/>
                    <a:p>
                      <a:pPr algn="ctr"/>
                      <a:r>
                        <a:rPr lang="en-US" dirty="0"/>
                        <a:t>Rich Sullivan</a:t>
                      </a:r>
                    </a:p>
                  </a:txBody>
                  <a:tcPr anchor="ctr"/>
                </a:tc>
                <a:tc>
                  <a:txBody>
                    <a:bodyPr/>
                    <a:lstStyle/>
                    <a:p>
                      <a:pPr algn="ctr"/>
                      <a:r>
                        <a:rPr lang="en-US" dirty="0"/>
                        <a:t>Chief Financial</a:t>
                      </a:r>
                      <a:r>
                        <a:rPr lang="en-US" baseline="0" dirty="0"/>
                        <a:t> Officer / Financials</a:t>
                      </a:r>
                      <a:endParaRPr lang="en-US" dirty="0"/>
                    </a:p>
                  </a:txBody>
                  <a:tcPr anchor="ctr"/>
                </a:tc>
                <a:extLst>
                  <a:ext uri="{0D108BD9-81ED-4DB2-BD59-A6C34878D82A}">
                    <a16:rowId xmlns:a16="http://schemas.microsoft.com/office/drawing/2014/main" val="3926265097"/>
                  </a:ext>
                </a:extLst>
              </a:tr>
              <a:tr h="567531">
                <a:tc>
                  <a:txBody>
                    <a:bodyPr/>
                    <a:lstStyle/>
                    <a:p>
                      <a:pPr algn="ctr"/>
                      <a:r>
                        <a:rPr lang="en-US" dirty="0"/>
                        <a:t>Noah Bleicher</a:t>
                      </a:r>
                    </a:p>
                  </a:txBody>
                  <a:tcPr anchor="ctr"/>
                </a:tc>
                <a:tc>
                  <a:txBody>
                    <a:bodyPr/>
                    <a:lstStyle/>
                    <a:p>
                      <a:pPr algn="ctr"/>
                      <a:r>
                        <a:rPr lang="en-US" dirty="0"/>
                        <a:t>Director of Operations / Communications </a:t>
                      </a:r>
                    </a:p>
                  </a:txBody>
                  <a:tcPr anchor="ctr"/>
                </a:tc>
                <a:extLst>
                  <a:ext uri="{0D108BD9-81ED-4DB2-BD59-A6C34878D82A}">
                    <a16:rowId xmlns:a16="http://schemas.microsoft.com/office/drawing/2014/main" val="663233111"/>
                  </a:ext>
                </a:extLst>
              </a:tr>
              <a:tr h="567531">
                <a:tc>
                  <a:txBody>
                    <a:bodyPr/>
                    <a:lstStyle/>
                    <a:p>
                      <a:pPr algn="ctr"/>
                      <a:r>
                        <a:rPr lang="en-US" dirty="0"/>
                        <a:t>Brian Beam</a:t>
                      </a:r>
                    </a:p>
                  </a:txBody>
                  <a:tcPr anchor="ctr"/>
                </a:tc>
                <a:tc>
                  <a:txBody>
                    <a:bodyPr/>
                    <a:lstStyle/>
                    <a:p>
                      <a:pPr algn="ctr"/>
                      <a:r>
                        <a:rPr lang="en-US" dirty="0"/>
                        <a:t>Director of</a:t>
                      </a:r>
                      <a:r>
                        <a:rPr lang="en-US" baseline="0" dirty="0"/>
                        <a:t> </a:t>
                      </a:r>
                      <a:r>
                        <a:rPr lang="en-US" dirty="0"/>
                        <a:t>Development /</a:t>
                      </a:r>
                      <a:r>
                        <a:rPr lang="en-US" baseline="0" dirty="0"/>
                        <a:t> Infrastructure</a:t>
                      </a:r>
                      <a:endParaRPr lang="en-US" dirty="0"/>
                    </a:p>
                  </a:txBody>
                  <a:tcPr anchor="ctr"/>
                </a:tc>
                <a:extLst>
                  <a:ext uri="{0D108BD9-81ED-4DB2-BD59-A6C34878D82A}">
                    <a16:rowId xmlns:a16="http://schemas.microsoft.com/office/drawing/2014/main" val="2002095883"/>
                  </a:ext>
                </a:extLst>
              </a:tr>
              <a:tr h="567531">
                <a:tc>
                  <a:txBody>
                    <a:bodyPr/>
                    <a:lstStyle/>
                    <a:p>
                      <a:pPr algn="ctr"/>
                      <a:r>
                        <a:rPr lang="en-US" dirty="0"/>
                        <a:t>Sam Sullivan</a:t>
                      </a:r>
                    </a:p>
                  </a:txBody>
                  <a:tcPr anchor="ctr"/>
                </a:tc>
                <a:tc>
                  <a:txBody>
                    <a:bodyPr/>
                    <a:lstStyle/>
                    <a:p>
                      <a:pPr algn="ctr"/>
                      <a:r>
                        <a:rPr lang="en-US" dirty="0"/>
                        <a:t>HOA Administrators / Covenants</a:t>
                      </a:r>
                    </a:p>
                  </a:txBody>
                  <a:tcPr anchor="ctr"/>
                </a:tc>
                <a:extLst>
                  <a:ext uri="{0D108BD9-81ED-4DB2-BD59-A6C34878D82A}">
                    <a16:rowId xmlns:a16="http://schemas.microsoft.com/office/drawing/2014/main" val="3762210709"/>
                  </a:ext>
                </a:extLst>
              </a:tr>
              <a:tr h="567531">
                <a:tc>
                  <a:txBody>
                    <a:bodyPr/>
                    <a:lstStyle/>
                    <a:p>
                      <a:pPr algn="ctr"/>
                      <a:r>
                        <a:rPr lang="en-US" dirty="0"/>
                        <a:t>Noah, Brian, Rich</a:t>
                      </a:r>
                    </a:p>
                  </a:txBody>
                  <a:tcPr anchor="ctr"/>
                </a:tc>
                <a:tc>
                  <a:txBody>
                    <a:bodyPr/>
                    <a:lstStyle/>
                    <a:p>
                      <a:pPr algn="ctr"/>
                      <a:r>
                        <a:rPr lang="en-US" dirty="0"/>
                        <a:t>Architectural Committee</a:t>
                      </a:r>
                    </a:p>
                  </a:txBody>
                  <a:tcPr anchor="ctr"/>
                </a:tc>
                <a:extLst>
                  <a:ext uri="{0D108BD9-81ED-4DB2-BD59-A6C34878D82A}">
                    <a16:rowId xmlns:a16="http://schemas.microsoft.com/office/drawing/2014/main" val="2124421611"/>
                  </a:ext>
                </a:extLst>
              </a:tr>
            </a:tbl>
          </a:graphicData>
        </a:graphic>
      </p:graphicFrame>
    </p:spTree>
    <p:extLst>
      <p:ext uri="{BB962C8B-B14F-4D97-AF65-F5344CB8AC3E}">
        <p14:creationId xmlns:p14="http://schemas.microsoft.com/office/powerpoint/2010/main" val="968656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nchor="ctr"/>
          <a:lstStyle/>
          <a:p>
            <a:pPr algn="ctr"/>
            <a:r>
              <a:rPr lang="en-US" sz="3600" dirty="0"/>
              <a:t>Point and Purpose of an HOA</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055381" cy="4195481"/>
          </a:xfrm>
        </p:spPr>
        <p:txBody>
          <a:bodyPr>
            <a:normAutofit fontScale="85000" lnSpcReduction="10000"/>
          </a:bodyPr>
          <a:lstStyle/>
          <a:p>
            <a:pPr marL="400044" indent="-342900">
              <a:spcAft>
                <a:spcPct val="50000"/>
              </a:spcAft>
              <a:buClr>
                <a:schemeClr val="accent2"/>
              </a:buClr>
              <a:buFont typeface="Courier New" panose="02070309020205020404" pitchFamily="49" charset="0"/>
              <a:buChar char="o"/>
            </a:pPr>
            <a:r>
              <a:rPr lang="en-US" sz="2200" dirty="0"/>
              <a:t>The Home Owners’ Association (HOA) is a not-for-profit entity charged with financial stewardship and covenant administration on behalf of the Homeowners, among other responsibilities.  </a:t>
            </a:r>
          </a:p>
          <a:p>
            <a:pPr marL="400044" indent="-342900">
              <a:spcAft>
                <a:spcPct val="50000"/>
              </a:spcAft>
              <a:buClr>
                <a:schemeClr val="accent2"/>
              </a:buClr>
              <a:buFont typeface="Courier New" panose="02070309020205020404" pitchFamily="49" charset="0"/>
              <a:buChar char="o"/>
            </a:pPr>
            <a:r>
              <a:rPr lang="en-US" sz="2200" dirty="0"/>
              <a:t>All HOA’s have Community documents, known as CCR’s (Covenants, Conditions, &amp; Restrictions). These are the “official rules” of the neighborhood that are filed with the County and are publicly available (and on the website). </a:t>
            </a:r>
          </a:p>
          <a:p>
            <a:pPr marL="400044" indent="-342900">
              <a:spcAft>
                <a:spcPct val="50000"/>
              </a:spcAft>
              <a:buClr>
                <a:schemeClr val="accent2"/>
              </a:buClr>
              <a:buFont typeface="Courier New" panose="02070309020205020404" pitchFamily="49" charset="0"/>
              <a:buChar char="o"/>
            </a:pPr>
            <a:r>
              <a:rPr lang="en-US" sz="2200" dirty="0"/>
              <a:t>One of the main responsibilities of an HOA is to protect the integrity and consistency of the Community by maintaining shared Common Areas and holding Homeowners accountable to the rules of the CCR’s. </a:t>
            </a:r>
          </a:p>
          <a:p>
            <a:endParaRPr lang="en-US" dirty="0"/>
          </a:p>
        </p:txBody>
      </p:sp>
    </p:spTree>
    <p:extLst>
      <p:ext uri="{BB962C8B-B14F-4D97-AF65-F5344CB8AC3E}">
        <p14:creationId xmlns:p14="http://schemas.microsoft.com/office/powerpoint/2010/main" val="138395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p:txBody>
          <a:bodyPr/>
          <a:lstStyle/>
          <a:p>
            <a:pPr algn="ctr"/>
            <a:r>
              <a:rPr lang="en-US" u="sng" dirty="0"/>
              <a:t>3</a:t>
            </a:r>
            <a:r>
              <a:rPr lang="en-US" u="sng" baseline="30000" dirty="0"/>
              <a:t>rd</a:t>
            </a:r>
            <a:r>
              <a:rPr lang="en-US" u="sng" dirty="0"/>
              <a:t> Party HOA Manager</a:t>
            </a:r>
            <a:r>
              <a:rPr lang="en-US" dirty="0"/>
              <a:t> </a:t>
            </a:r>
            <a:br>
              <a:rPr lang="en-US" dirty="0"/>
            </a:br>
            <a:r>
              <a:rPr lang="en-US" sz="3600" i="1" dirty="0"/>
              <a:t>Roles &amp; Responsibilities</a:t>
            </a:r>
            <a:endParaRPr lang="en-US" dirty="0"/>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599587" y="1976725"/>
            <a:ext cx="7342337" cy="4195481"/>
          </a:xfrm>
        </p:spPr>
        <p:txBody>
          <a:bodyPr>
            <a:normAutofit fontScale="70000" lnSpcReduction="20000"/>
          </a:bodyPr>
          <a:lstStyle/>
          <a:p>
            <a:pPr marL="400044" indent="-342900">
              <a:spcAft>
                <a:spcPct val="50000"/>
              </a:spcAft>
              <a:buClr>
                <a:schemeClr val="accent2"/>
              </a:buClr>
              <a:buFont typeface="Courier New" panose="02070309020205020404" pitchFamily="49" charset="0"/>
              <a:buChar char="o"/>
            </a:pPr>
            <a:r>
              <a:rPr lang="en-US" sz="2200" dirty="0"/>
              <a:t>The HOA Board hires a 3</a:t>
            </a:r>
            <a:r>
              <a:rPr lang="en-US" sz="2200" baseline="30000" dirty="0"/>
              <a:t>rd</a:t>
            </a:r>
            <a:r>
              <a:rPr lang="en-US" sz="2200" dirty="0"/>
              <a:t> party company (HOA Administrators) to serve as a point of contact for Homeowners and an execution arm for the Board. HOA Administrators is responsible for:</a:t>
            </a:r>
            <a:endParaRPr lang="en-US" dirty="0"/>
          </a:p>
          <a:p>
            <a:pPr marL="800100" lvl="1" indent="-342900">
              <a:spcAft>
                <a:spcPct val="50000"/>
              </a:spcAft>
              <a:buClr>
                <a:schemeClr val="accent2"/>
              </a:buClr>
              <a:buFont typeface="Courier New" panose="02070309020205020404" pitchFamily="49" charset="0"/>
              <a:buChar char="o"/>
            </a:pPr>
            <a:r>
              <a:rPr lang="en-US" sz="2000" dirty="0"/>
              <a:t>Financial and Accounting Services</a:t>
            </a:r>
          </a:p>
          <a:p>
            <a:pPr marL="800100" lvl="1" indent="-342900">
              <a:spcAft>
                <a:spcPct val="50000"/>
              </a:spcAft>
              <a:buClr>
                <a:schemeClr val="accent2"/>
              </a:buClr>
              <a:buFont typeface="Courier New" panose="02070309020205020404" pitchFamily="49" charset="0"/>
              <a:buChar char="o"/>
            </a:pPr>
            <a:r>
              <a:rPr lang="en-US" sz="2000" dirty="0"/>
              <a:t>Administrative Services</a:t>
            </a:r>
          </a:p>
          <a:p>
            <a:pPr marL="800100" lvl="1" indent="-342900">
              <a:spcAft>
                <a:spcPct val="50000"/>
              </a:spcAft>
              <a:buClr>
                <a:schemeClr val="accent2"/>
              </a:buClr>
              <a:buFont typeface="Courier New" panose="02070309020205020404" pitchFamily="49" charset="0"/>
              <a:buChar char="o"/>
            </a:pPr>
            <a:r>
              <a:rPr lang="en-US" sz="2000" dirty="0"/>
              <a:t>Property and Community Management</a:t>
            </a:r>
          </a:p>
          <a:p>
            <a:pPr marL="800100" lvl="1" indent="-342900">
              <a:spcAft>
                <a:spcPct val="50000"/>
              </a:spcAft>
              <a:buClr>
                <a:schemeClr val="accent2"/>
              </a:buClr>
              <a:buFont typeface="Courier New" panose="02070309020205020404" pitchFamily="49" charset="0"/>
              <a:buChar char="o"/>
            </a:pPr>
            <a:r>
              <a:rPr lang="en-US" sz="2000" dirty="0"/>
              <a:t>Covenant Supervision and Violation Management</a:t>
            </a:r>
          </a:p>
          <a:p>
            <a:pPr marL="800100" lvl="1" indent="-342900">
              <a:spcAft>
                <a:spcPct val="50000"/>
              </a:spcAft>
              <a:buClr>
                <a:schemeClr val="accent2"/>
              </a:buClr>
              <a:buFont typeface="Courier New" panose="02070309020205020404" pitchFamily="49" charset="0"/>
              <a:buChar char="o"/>
            </a:pPr>
            <a:r>
              <a:rPr lang="en-US" sz="2000" dirty="0"/>
              <a:t>Point of Contact for Homeowners</a:t>
            </a:r>
          </a:p>
          <a:p>
            <a:pPr marL="400044" indent="-342900">
              <a:spcAft>
                <a:spcPct val="50000"/>
              </a:spcAft>
              <a:buClr>
                <a:schemeClr val="accent2"/>
              </a:buClr>
              <a:buFont typeface="Courier New" panose="02070309020205020404" pitchFamily="49" charset="0"/>
              <a:buChar char="o"/>
            </a:pPr>
            <a:r>
              <a:rPr lang="en-US" sz="2200" dirty="0"/>
              <a:t>Latest Contract 1/1/2022 for 1-year (revolving)</a:t>
            </a:r>
          </a:p>
          <a:p>
            <a:pPr marL="400044" indent="-342900">
              <a:spcAft>
                <a:spcPct val="50000"/>
              </a:spcAft>
              <a:buClr>
                <a:schemeClr val="accent2"/>
              </a:buClr>
              <a:buFont typeface="Courier New" panose="02070309020205020404" pitchFamily="49" charset="0"/>
              <a:buChar char="o"/>
            </a:pPr>
            <a:r>
              <a:rPr lang="en-US" sz="2200" dirty="0"/>
              <a:t>HOA Administrators is the </a:t>
            </a:r>
            <a:r>
              <a:rPr lang="en-US" sz="2200" b="1" dirty="0"/>
              <a:t>primary manager </a:t>
            </a:r>
            <a:r>
              <a:rPr lang="en-US" sz="2200" dirty="0"/>
              <a:t>of the </a:t>
            </a:r>
            <a:br>
              <a:rPr lang="en-US" sz="2200" dirty="0"/>
            </a:br>
            <a:r>
              <a:rPr lang="en-US" sz="2200" dirty="0"/>
              <a:t>Aspen Crossing HOA on behalf of the Board</a:t>
            </a:r>
          </a:p>
          <a:p>
            <a:endParaRPr lang="en-US" dirty="0"/>
          </a:p>
        </p:txBody>
      </p:sp>
    </p:spTree>
    <p:extLst>
      <p:ext uri="{BB962C8B-B14F-4D97-AF65-F5344CB8AC3E}">
        <p14:creationId xmlns:p14="http://schemas.microsoft.com/office/powerpoint/2010/main" val="2503476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E259-8184-41FB-92F2-3CEC7375F211}"/>
              </a:ext>
            </a:extLst>
          </p:cNvPr>
          <p:cNvSpPr>
            <a:spLocks noGrp="1"/>
          </p:cNvSpPr>
          <p:nvPr>
            <p:ph type="title"/>
          </p:nvPr>
        </p:nvSpPr>
        <p:spPr/>
        <p:txBody>
          <a:bodyPr/>
          <a:lstStyle/>
          <a:p>
            <a:pPr algn="ctr"/>
            <a:r>
              <a:rPr lang="en-US" dirty="0"/>
              <a:t>HOA Website</a:t>
            </a:r>
          </a:p>
        </p:txBody>
      </p:sp>
      <p:sp>
        <p:nvSpPr>
          <p:cNvPr id="3" name="Content Placeholder 2">
            <a:extLst>
              <a:ext uri="{FF2B5EF4-FFF2-40B4-BE49-F238E27FC236}">
                <a16:creationId xmlns:a16="http://schemas.microsoft.com/office/drawing/2014/main" id="{13221E8A-DC16-4ACF-9100-FD90A53B0EAB}"/>
              </a:ext>
            </a:extLst>
          </p:cNvPr>
          <p:cNvSpPr>
            <a:spLocks noGrp="1"/>
          </p:cNvSpPr>
          <p:nvPr>
            <p:ph idx="1"/>
          </p:nvPr>
        </p:nvSpPr>
        <p:spPr>
          <a:xfrm>
            <a:off x="1216173" y="1331259"/>
            <a:ext cx="6711654" cy="3014237"/>
          </a:xfrm>
        </p:spPr>
        <p:txBody>
          <a:bodyPr>
            <a:normAutofit/>
          </a:bodyPr>
          <a:lstStyle/>
          <a:p>
            <a:pPr marL="400044" indent="-342900">
              <a:spcAft>
                <a:spcPct val="50000"/>
              </a:spcAft>
              <a:buClr>
                <a:schemeClr val="accent2"/>
              </a:buClr>
            </a:pPr>
            <a:r>
              <a:rPr lang="en-US" sz="2400" dirty="0">
                <a:solidFill>
                  <a:srgbClr val="FFFF00"/>
                </a:solidFill>
                <a:hlinkClick r:id="rId2">
                  <a:extLst>
                    <a:ext uri="{A12FA001-AC4F-418D-AE19-62706E023703}">
                      <ahyp:hlinkClr xmlns:ahyp="http://schemas.microsoft.com/office/drawing/2018/hyperlinkcolor" val="tx"/>
                    </a:ext>
                  </a:extLst>
                </a:hlinkClick>
              </a:rPr>
              <a:t>www.AspenCrossingHOA.com</a:t>
            </a:r>
            <a:endParaRPr lang="en-US" sz="2400" dirty="0">
              <a:solidFill>
                <a:srgbClr val="FFFF00"/>
              </a:solidFill>
            </a:endParaRPr>
          </a:p>
          <a:p>
            <a:pPr marL="400044" indent="-342900">
              <a:spcAft>
                <a:spcPct val="50000"/>
              </a:spcAft>
              <a:buClr>
                <a:schemeClr val="accent2"/>
              </a:buClr>
            </a:pPr>
            <a:r>
              <a:rPr lang="en-US" sz="2200" dirty="0"/>
              <a:t>This will be the primary forum of communication between Board &amp; Homeowners</a:t>
            </a:r>
          </a:p>
          <a:p>
            <a:pPr marL="400044" indent="-342900">
              <a:spcAft>
                <a:spcPct val="50000"/>
              </a:spcAft>
              <a:buClr>
                <a:schemeClr val="accent2"/>
              </a:buClr>
            </a:pPr>
            <a:r>
              <a:rPr lang="en-US" sz="2200" dirty="0"/>
              <a:t>Has Community information, Utilities Info, HOA documents (DOD, CCR’s, Financials) </a:t>
            </a:r>
          </a:p>
          <a:p>
            <a:pPr marL="57144" indent="0">
              <a:spcAft>
                <a:spcPct val="50000"/>
              </a:spcAft>
              <a:buClr>
                <a:schemeClr val="accent2"/>
              </a:buClr>
              <a:buNone/>
            </a:pPr>
            <a:endParaRPr lang="en-US" sz="2200" dirty="0"/>
          </a:p>
          <a:p>
            <a:endParaRPr lang="en-US" dirty="0"/>
          </a:p>
        </p:txBody>
      </p:sp>
      <p:grpSp>
        <p:nvGrpSpPr>
          <p:cNvPr id="8" name="Group 7">
            <a:extLst>
              <a:ext uri="{FF2B5EF4-FFF2-40B4-BE49-F238E27FC236}">
                <a16:creationId xmlns:a16="http://schemas.microsoft.com/office/drawing/2014/main" id="{C8B11CBD-A813-408F-A000-FDD10ECFBEA2}"/>
              </a:ext>
            </a:extLst>
          </p:cNvPr>
          <p:cNvGrpSpPr/>
          <p:nvPr/>
        </p:nvGrpSpPr>
        <p:grpSpPr>
          <a:xfrm>
            <a:off x="1337212" y="4249145"/>
            <a:ext cx="6469575" cy="2340409"/>
            <a:chOff x="1216173" y="4223978"/>
            <a:chExt cx="6469575" cy="2340409"/>
          </a:xfrm>
        </p:grpSpPr>
        <p:pic>
          <p:nvPicPr>
            <p:cNvPr id="5" name="Picture 4">
              <a:extLst>
                <a:ext uri="{FF2B5EF4-FFF2-40B4-BE49-F238E27FC236}">
                  <a16:creationId xmlns:a16="http://schemas.microsoft.com/office/drawing/2014/main" id="{B7C64968-5D56-495F-80E8-17C32D3889F0}"/>
                </a:ext>
              </a:extLst>
            </p:cNvPr>
            <p:cNvPicPr>
              <a:picLocks noChangeAspect="1"/>
            </p:cNvPicPr>
            <p:nvPr/>
          </p:nvPicPr>
          <p:blipFill>
            <a:blip r:embed="rId3"/>
            <a:stretch>
              <a:fillRect/>
            </a:stretch>
          </p:blipFill>
          <p:spPr>
            <a:xfrm>
              <a:off x="1216173" y="4223978"/>
              <a:ext cx="3030020" cy="2340408"/>
            </a:xfrm>
            <a:prstGeom prst="rect">
              <a:avLst/>
            </a:prstGeom>
          </p:spPr>
        </p:pic>
        <p:pic>
          <p:nvPicPr>
            <p:cNvPr id="7" name="Picture 6">
              <a:extLst>
                <a:ext uri="{FF2B5EF4-FFF2-40B4-BE49-F238E27FC236}">
                  <a16:creationId xmlns:a16="http://schemas.microsoft.com/office/drawing/2014/main" id="{E2B18416-9A56-4759-ACC3-8F685367B463}"/>
                </a:ext>
              </a:extLst>
            </p:cNvPr>
            <p:cNvPicPr>
              <a:picLocks noChangeAspect="1"/>
            </p:cNvPicPr>
            <p:nvPr/>
          </p:nvPicPr>
          <p:blipFill>
            <a:blip r:embed="rId4"/>
            <a:stretch>
              <a:fillRect/>
            </a:stretch>
          </p:blipFill>
          <p:spPr>
            <a:xfrm>
              <a:off x="4664987" y="4223978"/>
              <a:ext cx="3020761" cy="2340409"/>
            </a:xfrm>
            <a:prstGeom prst="rect">
              <a:avLst/>
            </a:prstGeom>
          </p:spPr>
        </p:pic>
      </p:grpSp>
    </p:spTree>
    <p:extLst>
      <p:ext uri="{BB962C8B-B14F-4D97-AF65-F5344CB8AC3E}">
        <p14:creationId xmlns:p14="http://schemas.microsoft.com/office/powerpoint/2010/main" val="1699497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1F0D4-BE96-4197-84A5-12303963833C}"/>
              </a:ext>
            </a:extLst>
          </p:cNvPr>
          <p:cNvSpPr>
            <a:spLocks noGrp="1"/>
          </p:cNvSpPr>
          <p:nvPr>
            <p:ph type="title"/>
          </p:nvPr>
        </p:nvSpPr>
        <p:spPr>
          <a:xfrm>
            <a:off x="484710" y="452718"/>
            <a:ext cx="7724342" cy="929042"/>
          </a:xfrm>
        </p:spPr>
        <p:txBody>
          <a:bodyPr>
            <a:noAutofit/>
          </a:bodyPr>
          <a:lstStyle/>
          <a:p>
            <a:pPr algn="ctr"/>
            <a:r>
              <a:rPr lang="en-US" dirty="0"/>
              <a:t>Homeowner Correspondence</a:t>
            </a:r>
          </a:p>
        </p:txBody>
      </p:sp>
      <p:sp>
        <p:nvSpPr>
          <p:cNvPr id="3" name="Content Placeholder 2">
            <a:extLst>
              <a:ext uri="{FF2B5EF4-FFF2-40B4-BE49-F238E27FC236}">
                <a16:creationId xmlns:a16="http://schemas.microsoft.com/office/drawing/2014/main" id="{962300E4-7DD0-4A6D-8CED-B9CB35515461}"/>
              </a:ext>
            </a:extLst>
          </p:cNvPr>
          <p:cNvSpPr>
            <a:spLocks noGrp="1"/>
          </p:cNvSpPr>
          <p:nvPr>
            <p:ph idx="1"/>
          </p:nvPr>
        </p:nvSpPr>
        <p:spPr>
          <a:xfrm>
            <a:off x="205483" y="2027433"/>
            <a:ext cx="8763856" cy="4724406"/>
          </a:xfrm>
        </p:spPr>
        <p:txBody>
          <a:bodyPr>
            <a:normAutofit lnSpcReduction="10000"/>
          </a:bodyPr>
          <a:lstStyle/>
          <a:p>
            <a:pPr marL="400044" indent="-342900">
              <a:spcAft>
                <a:spcPct val="50000"/>
              </a:spcAft>
              <a:buClr>
                <a:schemeClr val="accent2"/>
              </a:buClr>
              <a:buFont typeface="Courier New" panose="02070309020205020404" pitchFamily="49" charset="0"/>
              <a:buChar char="o"/>
            </a:pPr>
            <a:r>
              <a:rPr lang="en-US" sz="1800" dirty="0"/>
              <a:t>When the Board needs to communicate to the Homeowners at large, </a:t>
            </a:r>
            <a:br>
              <a:rPr lang="en-US" sz="1800" dirty="0"/>
            </a:br>
            <a:r>
              <a:rPr lang="en-US" sz="1800" b="1" dirty="0"/>
              <a:t>it will be via one of three ways</a:t>
            </a:r>
            <a:r>
              <a:rPr lang="en-US" sz="1800" dirty="0"/>
              <a:t>:</a:t>
            </a:r>
          </a:p>
          <a:p>
            <a:pPr marL="914400" lvl="1" indent="-457200">
              <a:spcAft>
                <a:spcPct val="50000"/>
              </a:spcAft>
              <a:buClr>
                <a:schemeClr val="accent2"/>
              </a:buClr>
              <a:buAutoNum type="arabicParenR"/>
            </a:pPr>
            <a:r>
              <a:rPr lang="en-US" dirty="0"/>
              <a:t>Sent </a:t>
            </a:r>
            <a:r>
              <a:rPr lang="en-US" b="1" dirty="0"/>
              <a:t>Electronically via the HOA Website </a:t>
            </a:r>
            <a:r>
              <a:rPr lang="en-US" dirty="0"/>
              <a:t>(ex: Community Announcements)</a:t>
            </a:r>
          </a:p>
          <a:p>
            <a:pPr marL="914400" lvl="1" indent="-457200">
              <a:spcAft>
                <a:spcPct val="50000"/>
              </a:spcAft>
              <a:buClr>
                <a:schemeClr val="accent2"/>
              </a:buClr>
              <a:buAutoNum type="arabicParenR"/>
            </a:pPr>
            <a:r>
              <a:rPr lang="en-US" dirty="0"/>
              <a:t>Sent </a:t>
            </a:r>
            <a:r>
              <a:rPr lang="en-US" b="1" dirty="0"/>
              <a:t>Electronically via </a:t>
            </a:r>
            <a:r>
              <a:rPr lang="en-US" b="1"/>
              <a:t>Email</a:t>
            </a:r>
            <a:r>
              <a:rPr lang="en-US"/>
              <a:t> (</a:t>
            </a:r>
            <a:r>
              <a:rPr lang="en-US" dirty="0">
                <a:solidFill>
                  <a:srgbClr val="FFFF00"/>
                </a:solidFill>
              </a:rPr>
              <a:t>A</a:t>
            </a:r>
            <a:r>
              <a:rPr lang="en-US">
                <a:solidFill>
                  <a:srgbClr val="FFFF00"/>
                </a:solidFill>
                <a:hlinkClick r:id="rId2">
                  <a:extLst>
                    <a:ext uri="{A12FA001-AC4F-418D-AE19-62706E023703}">
                      <ahyp:hlinkClr xmlns:ahyp="http://schemas.microsoft.com/office/drawing/2018/hyperlinkcolor" val="tx"/>
                    </a:ext>
                  </a:extLst>
                </a:hlinkClick>
              </a:rPr>
              <a:t>dmin@AspenCrossingHOA.</a:t>
            </a:r>
            <a:r>
              <a:rPr lang="en-US" dirty="0">
                <a:solidFill>
                  <a:srgbClr val="FFFF00"/>
                </a:solidFill>
                <a:hlinkClick r:id="rId2">
                  <a:extLst>
                    <a:ext uri="{A12FA001-AC4F-418D-AE19-62706E023703}">
                      <ahyp:hlinkClr xmlns:ahyp="http://schemas.microsoft.com/office/drawing/2018/hyperlinkcolor" val="tx"/>
                    </a:ext>
                  </a:extLst>
                </a:hlinkClick>
              </a:rPr>
              <a:t>com</a:t>
            </a:r>
            <a:r>
              <a:rPr lang="en-US" dirty="0"/>
              <a:t>)</a:t>
            </a:r>
          </a:p>
          <a:p>
            <a:pPr marL="914400" lvl="1" indent="-457200">
              <a:spcAft>
                <a:spcPct val="50000"/>
              </a:spcAft>
              <a:buClr>
                <a:schemeClr val="accent2"/>
              </a:buClr>
              <a:buAutoNum type="arabicParenR"/>
            </a:pPr>
            <a:r>
              <a:rPr lang="en-US" dirty="0"/>
              <a:t>Sent </a:t>
            </a:r>
            <a:r>
              <a:rPr lang="en-US" b="1" dirty="0"/>
              <a:t>“Snail Mail” via USPS</a:t>
            </a:r>
            <a:r>
              <a:rPr lang="en-US" dirty="0"/>
              <a:t> (ex: Annual Dues, Notices, CCR Violations)</a:t>
            </a:r>
          </a:p>
          <a:p>
            <a:pPr marL="400044" indent="-342900">
              <a:spcAft>
                <a:spcPct val="50000"/>
              </a:spcAft>
              <a:buClr>
                <a:schemeClr val="accent2"/>
              </a:buClr>
              <a:buFont typeface="Courier New" panose="02070309020205020404" pitchFamily="49" charset="0"/>
              <a:buChar char="o"/>
            </a:pPr>
            <a:r>
              <a:rPr lang="en-US" sz="1800" b="1" dirty="0"/>
              <a:t>The Aspen Crossing HOA Website is: </a:t>
            </a:r>
            <a:r>
              <a:rPr lang="en-US" sz="1800" dirty="0">
                <a:solidFill>
                  <a:srgbClr val="FFFF00"/>
                </a:solidFill>
                <a:hlinkClick r:id="rId3">
                  <a:extLst>
                    <a:ext uri="{A12FA001-AC4F-418D-AE19-62706E023703}">
                      <ahyp:hlinkClr xmlns:ahyp="http://schemas.microsoft.com/office/drawing/2018/hyperlinkcolor" val="tx"/>
                    </a:ext>
                  </a:extLst>
                </a:hlinkClick>
              </a:rPr>
              <a:t>www.AspenCrossingHOA.com</a:t>
            </a:r>
            <a:endParaRPr lang="en-US" sz="1800" dirty="0">
              <a:solidFill>
                <a:srgbClr val="FFFF00"/>
              </a:solidFill>
            </a:endParaRPr>
          </a:p>
          <a:p>
            <a:pPr marL="800100" lvl="1" indent="-342900">
              <a:spcAft>
                <a:spcPct val="50000"/>
              </a:spcAft>
              <a:buClr>
                <a:schemeClr val="accent2"/>
              </a:buClr>
              <a:buFont typeface="Courier New" panose="02070309020205020404" pitchFamily="49" charset="0"/>
              <a:buChar char="o"/>
            </a:pPr>
            <a:r>
              <a:rPr lang="en-US" dirty="0"/>
              <a:t>The website is a resource for Community information, Utilities contacts, and HOA documents (DOD, CCR’s, Financials) </a:t>
            </a:r>
          </a:p>
          <a:p>
            <a:pPr marL="800100" lvl="1" indent="-342900">
              <a:spcAft>
                <a:spcPct val="50000"/>
              </a:spcAft>
              <a:buClr>
                <a:schemeClr val="accent2"/>
              </a:buClr>
              <a:buFont typeface="Courier New" panose="02070309020205020404" pitchFamily="49" charset="0"/>
              <a:buChar char="o"/>
            </a:pPr>
            <a:r>
              <a:rPr lang="en-US" dirty="0"/>
              <a:t>It also has a Community Message Board for neighbors to ask questions, post notices, or make announcements</a:t>
            </a:r>
            <a:endParaRPr lang="en-US" i="1" dirty="0"/>
          </a:p>
          <a:p>
            <a:pPr marL="457200" lvl="1" indent="0">
              <a:buNone/>
            </a:pPr>
            <a:endParaRPr lang="en-US" sz="1600" dirty="0"/>
          </a:p>
        </p:txBody>
      </p:sp>
    </p:spTree>
    <p:extLst>
      <p:ext uri="{BB962C8B-B14F-4D97-AF65-F5344CB8AC3E}">
        <p14:creationId xmlns:p14="http://schemas.microsoft.com/office/powerpoint/2010/main" val="88956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A021BE7-995F-4E73-BEB8-64B5136F05CC}"/>
              </a:ext>
            </a:extLst>
          </p:cNvPr>
          <p:cNvSpPr>
            <a:spLocks noGrp="1"/>
          </p:cNvSpPr>
          <p:nvPr>
            <p:ph type="ctrTitle"/>
          </p:nvPr>
        </p:nvSpPr>
        <p:spPr>
          <a:xfrm>
            <a:off x="822960" y="1140431"/>
            <a:ext cx="7543800" cy="3184681"/>
          </a:xfrm>
        </p:spPr>
        <p:txBody>
          <a:bodyPr anchor="ctr">
            <a:normAutofit fontScale="90000"/>
          </a:bodyPr>
          <a:lstStyle/>
          <a:p>
            <a:pPr algn="ctr"/>
            <a:r>
              <a:rPr lang="en-US" dirty="0"/>
              <a:t>Covenants, Conditions, &amp; Restrictions (CCR’s)</a:t>
            </a:r>
          </a:p>
        </p:txBody>
      </p:sp>
    </p:spTree>
    <p:extLst>
      <p:ext uri="{BB962C8B-B14F-4D97-AF65-F5344CB8AC3E}">
        <p14:creationId xmlns:p14="http://schemas.microsoft.com/office/powerpoint/2010/main" val="171036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F75C-712A-4E29-900E-E379B448D9D2}"/>
              </a:ext>
            </a:extLst>
          </p:cNvPr>
          <p:cNvSpPr>
            <a:spLocks noGrp="1"/>
          </p:cNvSpPr>
          <p:nvPr>
            <p:ph type="title"/>
          </p:nvPr>
        </p:nvSpPr>
        <p:spPr/>
        <p:txBody>
          <a:bodyPr anchor="ctr">
            <a:normAutofit/>
          </a:bodyPr>
          <a:lstStyle/>
          <a:p>
            <a:pPr algn="ctr"/>
            <a:r>
              <a:rPr lang="en-US" dirty="0"/>
              <a:t>What are HOA Covenants?</a:t>
            </a:r>
          </a:p>
        </p:txBody>
      </p:sp>
      <p:sp>
        <p:nvSpPr>
          <p:cNvPr id="3" name="Content Placeholder 2">
            <a:extLst>
              <a:ext uri="{FF2B5EF4-FFF2-40B4-BE49-F238E27FC236}">
                <a16:creationId xmlns:a16="http://schemas.microsoft.com/office/drawing/2014/main" id="{31493591-24E9-4D31-8A3E-ABC518742BD9}"/>
              </a:ext>
            </a:extLst>
          </p:cNvPr>
          <p:cNvSpPr>
            <a:spLocks noGrp="1"/>
          </p:cNvSpPr>
          <p:nvPr>
            <p:ph idx="1"/>
          </p:nvPr>
        </p:nvSpPr>
        <p:spPr>
          <a:xfrm>
            <a:off x="1" y="1981872"/>
            <a:ext cx="9051532" cy="4423410"/>
          </a:xfrm>
        </p:spPr>
        <p:txBody>
          <a:bodyPr>
            <a:normAutofit lnSpcReduction="10000"/>
          </a:bodyPr>
          <a:lstStyle/>
          <a:p>
            <a:pPr marL="723900" lvl="1" indent="-381000">
              <a:lnSpc>
                <a:spcPct val="125000"/>
              </a:lnSpc>
              <a:spcBef>
                <a:spcPct val="25000"/>
              </a:spcBef>
              <a:buClr>
                <a:schemeClr val="accent2"/>
              </a:buClr>
            </a:pPr>
            <a:r>
              <a:rPr lang="en-US" sz="2000" dirty="0"/>
              <a:t>HOA Covenants are in place for the purpose of enhancing and protecting the value, desirability, and attractiveness of the Community as a whole and enhancing the quality </a:t>
            </a:r>
            <a:br>
              <a:rPr lang="en-US" sz="2000" dirty="0"/>
            </a:br>
            <a:r>
              <a:rPr lang="en-US" sz="2000" dirty="0"/>
              <a:t>of life within the Community</a:t>
            </a:r>
          </a:p>
          <a:p>
            <a:pPr marL="723900" lvl="1" indent="-381000">
              <a:lnSpc>
                <a:spcPct val="125000"/>
              </a:lnSpc>
              <a:spcBef>
                <a:spcPct val="25000"/>
              </a:spcBef>
              <a:buClr>
                <a:schemeClr val="accent2"/>
              </a:buClr>
            </a:pPr>
            <a:r>
              <a:rPr lang="en-US" sz="2000" dirty="0"/>
              <a:t>They specify Community rules and dictate requirements for Common Area Maintenance (CAM), among other things</a:t>
            </a:r>
          </a:p>
          <a:p>
            <a:pPr marL="723900" lvl="1" indent="-381000">
              <a:lnSpc>
                <a:spcPct val="125000"/>
              </a:lnSpc>
              <a:spcBef>
                <a:spcPct val="25000"/>
              </a:spcBef>
              <a:buClr>
                <a:schemeClr val="accent2"/>
              </a:buClr>
            </a:pPr>
            <a:r>
              <a:rPr lang="en-US" sz="2000" dirty="0"/>
              <a:t>The Covenants, Conditions, &amp; Restrictions (CCRs) are filed with Tulsa County and are available on the HOA Website</a:t>
            </a:r>
          </a:p>
          <a:p>
            <a:pPr marL="723900" lvl="1" indent="-381000">
              <a:lnSpc>
                <a:spcPct val="125000"/>
              </a:lnSpc>
              <a:spcBef>
                <a:spcPct val="25000"/>
              </a:spcBef>
              <a:buClr>
                <a:schemeClr val="accent2"/>
              </a:buClr>
            </a:pPr>
            <a:r>
              <a:rPr lang="en-US" sz="2000" dirty="0"/>
              <a:t>Ultimately, they are in place to support the individual Homeowners’ quiet enjoyment of their home and to preserve the financial investment for each member of the Community </a:t>
            </a:r>
          </a:p>
        </p:txBody>
      </p:sp>
    </p:spTree>
    <p:extLst>
      <p:ext uri="{BB962C8B-B14F-4D97-AF65-F5344CB8AC3E}">
        <p14:creationId xmlns:p14="http://schemas.microsoft.com/office/powerpoint/2010/main" val="1221716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DED98E0085F54391FCFFE8F00C2564" ma:contentTypeVersion="15" ma:contentTypeDescription="Create a new document." ma:contentTypeScope="" ma:versionID="6590cbe889a3e5636690f8da135f428f">
  <xsd:schema xmlns:xsd="http://www.w3.org/2001/XMLSchema" xmlns:xs="http://www.w3.org/2001/XMLSchema" xmlns:p="http://schemas.microsoft.com/office/2006/metadata/properties" xmlns:ns2="ee102f98-bad4-4b61-b170-57b265af29d9" xmlns:ns3="a08a2614-c621-4e52-ba93-d6f1477f7ba2" targetNamespace="http://schemas.microsoft.com/office/2006/metadata/properties" ma:root="true" ma:fieldsID="5fad00c45b7e1c113aa74b0e587b4f17" ns2:_="" ns3:_="">
    <xsd:import namespace="ee102f98-bad4-4b61-b170-57b265af29d9"/>
    <xsd:import namespace="a08a2614-c621-4e52-ba93-d6f1477f7ba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02f98-bad4-4b61-b170-57b265af29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8aa665e-b7c7-4cc4-a37e-8743922b803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08a2614-c621-4e52-ba93-d6f1477f7b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79377b-d28f-427e-aafa-74b22c295480}" ma:internalName="TaxCatchAll" ma:showField="CatchAllData" ma:web="a08a2614-c621-4e52-ba93-d6f1477f7ba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e102f98-bad4-4b61-b170-57b265af29d9">
      <Terms xmlns="http://schemas.microsoft.com/office/infopath/2007/PartnerControls"/>
    </lcf76f155ced4ddcb4097134ff3c332f>
    <TaxCatchAll xmlns="a08a2614-c621-4e52-ba93-d6f1477f7ba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833DB5-44D4-4D2C-9A4D-44ABE8DDE3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02f98-bad4-4b61-b170-57b265af29d9"/>
    <ds:schemaRef ds:uri="a08a2614-c621-4e52-ba93-d6f1477f7b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84D5DC-76C6-4B5F-94A1-6704C99E92C5}">
  <ds:schemaRefs>
    <ds:schemaRef ds:uri="http://schemas.microsoft.com/office/2006/metadata/properties"/>
    <ds:schemaRef ds:uri="http://schemas.microsoft.com/office/infopath/2007/PartnerControls"/>
    <ds:schemaRef ds:uri="ee102f98-bad4-4b61-b170-57b265af29d9"/>
    <ds:schemaRef ds:uri="a08a2614-c621-4e52-ba93-d6f1477f7ba2"/>
  </ds:schemaRefs>
</ds:datastoreItem>
</file>

<file path=customXml/itemProps3.xml><?xml version="1.0" encoding="utf-8"?>
<ds:datastoreItem xmlns:ds="http://schemas.openxmlformats.org/officeDocument/2006/customXml" ds:itemID="{9CD5B605-5331-4C87-B8D2-5ECC490896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3968</TotalTime>
  <Words>1062</Words>
  <Application>Microsoft Office PowerPoint</Application>
  <PresentationFormat>On-screen Show (4:3)</PresentationFormat>
  <Paragraphs>108</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(Body)</vt:lpstr>
      <vt:lpstr>Century Gothic</vt:lpstr>
      <vt:lpstr>Courier New</vt:lpstr>
      <vt:lpstr>Times</vt:lpstr>
      <vt:lpstr>Wingdings</vt:lpstr>
      <vt:lpstr>Wingdings 3</vt:lpstr>
      <vt:lpstr>Ion</vt:lpstr>
      <vt:lpstr>  Aspen Crossing  Homeowners’ Association  2022 Annual Meeting</vt:lpstr>
      <vt:lpstr>Agenda</vt:lpstr>
      <vt:lpstr>HOA Board  Introduction </vt:lpstr>
      <vt:lpstr>Point and Purpose of an HOA</vt:lpstr>
      <vt:lpstr>3rd Party HOA Manager  Roles &amp; Responsibilities</vt:lpstr>
      <vt:lpstr>HOA Website</vt:lpstr>
      <vt:lpstr>Homeowner Correspondence</vt:lpstr>
      <vt:lpstr>Covenants, Conditions, &amp; Restrictions (CCR’s)</vt:lpstr>
      <vt:lpstr>What are HOA Covenants?</vt:lpstr>
      <vt:lpstr>Covenant Administration</vt:lpstr>
      <vt:lpstr>What is the HOA Board entrusted to do?</vt:lpstr>
      <vt:lpstr>What is NOT within the scope  of the HOA Board?</vt:lpstr>
      <vt:lpstr>Financials</vt:lpstr>
      <vt:lpstr>PowerPoint Presentation</vt:lpstr>
      <vt:lpstr>HOA Financials – September 2022 Profit Statement</vt:lpstr>
      <vt:lpstr>Community Activity</vt:lpstr>
      <vt:lpstr>Construction Update</vt:lpstr>
      <vt:lpstr>2021 – 2022 Activity</vt:lpstr>
      <vt:lpstr>2023 HOA Transition</vt:lpstr>
      <vt:lpstr>Questions from Homeowners</vt:lpstr>
      <vt:lpstr>Meeting Adjourned   And don’t forget to visit the  Aspen Crossing Single Family HOA website!  www.AspenCrossingHOA.com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Aspen Crossing  Homeowners’ Association  2020 Annual Meeting</dc:title>
  <dc:creator>Noah Bleicher</dc:creator>
  <cp:lastModifiedBy>Noah Bleicher</cp:lastModifiedBy>
  <cp:revision>31</cp:revision>
  <dcterms:created xsi:type="dcterms:W3CDTF">2020-10-15T15:52:38Z</dcterms:created>
  <dcterms:modified xsi:type="dcterms:W3CDTF">2022-11-03T14:20:47Z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0x01010083DED98E0085F54391FCFFE8F00C2564</vt:lpwstr>
  </property>
</Properties>
</file>